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62" r:id="rId3"/>
    <p:sldId id="260" r:id="rId4"/>
    <p:sldId id="264" r:id="rId5"/>
    <p:sldId id="265" r:id="rId6"/>
    <p:sldId id="266" r:id="rId7"/>
    <p:sldId id="268" r:id="rId8"/>
    <p:sldId id="271" r:id="rId9"/>
    <p:sldId id="270" r:id="rId10"/>
    <p:sldId id="277" r:id="rId11"/>
    <p:sldId id="278" r:id="rId12"/>
    <p:sldId id="282" r:id="rId13"/>
    <p:sldId id="279" r:id="rId14"/>
    <p:sldId id="280" r:id="rId15"/>
    <p:sldId id="281" r:id="rId16"/>
    <p:sldId id="274" r:id="rId17"/>
    <p:sldId id="283" r:id="rId18"/>
    <p:sldId id="284" r:id="rId19"/>
    <p:sldId id="276" r:id="rId2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A5DD"/>
    <a:srgbClr val="2F31BD"/>
    <a:srgbClr val="89C756"/>
    <a:srgbClr val="87BA82"/>
    <a:srgbClr val="8BC882"/>
    <a:srgbClr val="8BC8CD"/>
    <a:srgbClr val="0065CD"/>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121" autoAdjust="0"/>
    <p:restoredTop sz="94660"/>
  </p:normalViewPr>
  <p:slideViewPr>
    <p:cSldViewPr snapToGrid="0" snapToObjects="1" showGuides="1">
      <p:cViewPr varScale="1">
        <p:scale>
          <a:sx n="120" d="100"/>
          <a:sy n="120" d="100"/>
        </p:scale>
        <p:origin x="-192" y="-104"/>
      </p:cViewPr>
      <p:guideLst>
        <p:guide orient="horz" pos="252"/>
        <p:guide/>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05350-0EBA-504F-9DCF-AB9E18F33FA3}"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5350-0EBA-504F-9DCF-AB9E18F33FA3}"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5350-0EBA-504F-9DCF-AB9E18F33FA3}"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5350-0EBA-504F-9DCF-AB9E18F33FA3}"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05350-0EBA-504F-9DCF-AB9E18F33FA3}"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05350-0EBA-504F-9DCF-AB9E18F33FA3}"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05350-0EBA-504F-9DCF-AB9E18F33FA3}" type="datetimeFigureOut">
              <a:rPr lang="en-US" smtClean="0"/>
              <a:pPr/>
              <a:t>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05350-0EBA-504F-9DCF-AB9E18F33FA3}" type="datetimeFigureOut">
              <a:rPr lang="en-US" smtClean="0"/>
              <a:pPr/>
              <a:t>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5350-0EBA-504F-9DCF-AB9E18F33FA3}" type="datetimeFigureOut">
              <a:rPr lang="en-US" smtClean="0"/>
              <a:pPr/>
              <a:t>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5350-0EBA-504F-9DCF-AB9E18F33FA3}"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5350-0EBA-504F-9DCF-AB9E18F33FA3}"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3AEBD-802A-C641-8307-0F8B79C353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2505350-0EBA-504F-9DCF-AB9E18F33FA3}" type="datetimeFigureOut">
              <a:rPr lang="en-US" smtClean="0"/>
              <a:pPr/>
              <a:t>6/20/15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153AEBD-802A-C641-8307-0F8B79C353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mailto:roeber@msu.edu" TargetMode="External"/><Relationship Id="rId4" Type="http://schemas.openxmlformats.org/officeDocument/2006/relationships/hyperlink" Target="http://www.michiganassessmentconsortium.org"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michiganassessmentconsortium.org"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198813" y="0"/>
            <a:ext cx="5945187"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9C756"/>
              </a:solidFill>
            </a:endParaRPr>
          </a:p>
        </p:txBody>
      </p:sp>
      <p:pic>
        <p:nvPicPr>
          <p:cNvPr id="4" name="Picture 3"/>
          <p:cNvPicPr>
            <a:picLocks noChangeAspect="1"/>
          </p:cNvPicPr>
          <p:nvPr/>
        </p:nvPicPr>
        <p:blipFill>
          <a:blip r:embed="rId2"/>
          <a:stretch>
            <a:fillRect/>
          </a:stretch>
        </p:blipFill>
        <p:spPr>
          <a:xfrm>
            <a:off x="255742" y="1544638"/>
            <a:ext cx="2714047" cy="1288684"/>
          </a:xfrm>
          <a:prstGeom prst="rect">
            <a:avLst/>
          </a:prstGeom>
        </p:spPr>
      </p:pic>
      <p:sp>
        <p:nvSpPr>
          <p:cNvPr id="7" name="TextBox 6"/>
          <p:cNvSpPr txBox="1"/>
          <p:nvPr/>
        </p:nvSpPr>
        <p:spPr>
          <a:xfrm>
            <a:off x="3344332" y="2364805"/>
            <a:ext cx="5672667" cy="1754327"/>
          </a:xfrm>
          <a:prstGeom prst="rect">
            <a:avLst/>
          </a:prstGeom>
          <a:noFill/>
        </p:spPr>
        <p:txBody>
          <a:bodyPr wrap="square" rtlCol="0">
            <a:spAutoFit/>
          </a:bodyPr>
          <a:lstStyle/>
          <a:p>
            <a:r>
              <a:rPr lang="en-US" sz="3600" b="1" dirty="0" smtClean="0">
                <a:solidFill>
                  <a:srgbClr val="89C756"/>
                </a:solidFill>
              </a:rPr>
              <a:t>Developing Assessment Literacy of Students, Educators, and Policymakers</a:t>
            </a:r>
            <a:endParaRPr lang="en-US" sz="3600" b="1" dirty="0">
              <a:solidFill>
                <a:srgbClr val="89C756"/>
              </a:solidFill>
              <a:latin typeface="Arial"/>
              <a:cs typeface="Arial"/>
            </a:endParaRPr>
          </a:p>
        </p:txBody>
      </p:sp>
      <p:sp>
        <p:nvSpPr>
          <p:cNvPr id="8" name="TextBox 7"/>
          <p:cNvSpPr txBox="1"/>
          <p:nvPr/>
        </p:nvSpPr>
        <p:spPr>
          <a:xfrm rot="10800000" flipV="1">
            <a:off x="3344334" y="4026799"/>
            <a:ext cx="5257800" cy="461665"/>
          </a:xfrm>
          <a:prstGeom prst="rect">
            <a:avLst/>
          </a:prstGeom>
          <a:noFill/>
        </p:spPr>
        <p:txBody>
          <a:bodyPr wrap="square" rtlCol="0">
            <a:spAutoFit/>
          </a:bodyPr>
          <a:lstStyle/>
          <a:p>
            <a:r>
              <a:rPr lang="en-US" sz="2400" i="1" dirty="0" smtClean="0">
                <a:solidFill>
                  <a:schemeClr val="bg1">
                    <a:lumMod val="95000"/>
                  </a:schemeClr>
                </a:solidFill>
                <a:latin typeface="Arial"/>
                <a:cs typeface="Arial"/>
              </a:rPr>
              <a:t>Edward Roeber</a:t>
            </a:r>
            <a:endParaRPr lang="en-US" sz="2400" i="1" dirty="0">
              <a:solidFill>
                <a:schemeClr val="bg1">
                  <a:lumMod val="95000"/>
                </a:schemeClr>
              </a:solidFill>
              <a:latin typeface="Arial"/>
              <a:cs typeface="Arial"/>
            </a:endParaRPr>
          </a:p>
        </p:txBody>
      </p:sp>
      <p:cxnSp>
        <p:nvCxnSpPr>
          <p:cNvPr id="10" name="Straight Connector 9"/>
          <p:cNvCxnSpPr/>
          <p:nvPr/>
        </p:nvCxnSpPr>
        <p:spPr>
          <a:xfrm>
            <a:off x="0" y="1133475"/>
            <a:ext cx="9144000" cy="0"/>
          </a:xfrm>
          <a:prstGeom prst="line">
            <a:avLst/>
          </a:prstGeom>
          <a:ln w="28575" cap="rnd" cmpd="sng">
            <a:solidFill>
              <a:srgbClr val="89C756"/>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313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7"/>
            <a:ext cx="6598983" cy="4462762"/>
          </a:xfrm>
          <a:prstGeom prst="rect">
            <a:avLst/>
          </a:prstGeom>
          <a:noFill/>
        </p:spPr>
        <p:txBody>
          <a:bodyPr wrap="square" rtlCol="0">
            <a:spAutoFit/>
          </a:bodyPr>
          <a:lstStyle/>
          <a:p>
            <a:pPr marL="233363" indent="-233363"/>
            <a:r>
              <a:rPr lang="en-US" sz="2400" b="1" i="1" dirty="0" smtClean="0"/>
              <a:t>Building-Level Administrators should know: </a:t>
            </a:r>
          </a:p>
          <a:p>
            <a:r>
              <a:rPr lang="en-US" sz="2400" b="1" i="1" dirty="0" smtClean="0"/>
              <a:t>Building-Level Administrators should know: </a:t>
            </a:r>
          </a:p>
          <a:p>
            <a:pPr marL="233363" indent="-233363">
              <a:buFont typeface="Arial"/>
              <a:buChar char="•"/>
            </a:pPr>
            <a:r>
              <a:rPr lang="en-US" sz="2400" dirty="0" smtClean="0"/>
              <a:t>A balanced assessment system consists of both of the following: </a:t>
            </a:r>
          </a:p>
          <a:p>
            <a:pPr marL="690562" indent="-457200">
              <a:buAutoNum type="arabicPeriod"/>
            </a:pPr>
            <a:r>
              <a:rPr lang="en-US" sz="2000" dirty="0" smtClean="0"/>
              <a:t>Different users have different assessment purposes. </a:t>
            </a:r>
          </a:p>
          <a:p>
            <a:pPr marL="690562" indent="-457200">
              <a:buAutoNum type="arabicPeriod" startAt="2"/>
            </a:pPr>
            <a:r>
              <a:rPr lang="en-US" sz="2000" dirty="0" smtClean="0"/>
              <a:t>Different assessment purposes may require 	  different assessment methods.</a:t>
            </a:r>
          </a:p>
          <a:p>
            <a:pPr marL="233363" indent="-233363">
              <a:buFont typeface="Arial"/>
              <a:buChar char="•"/>
            </a:pPr>
            <a:r>
              <a:rPr lang="en-US" sz="2400" dirty="0" smtClean="0"/>
              <a:t>The different types of assessment methods and when teachers should use each</a:t>
            </a:r>
          </a:p>
          <a:p>
            <a:pPr marL="690563" lvl="1" indent="-233363">
              <a:buFont typeface="Arial"/>
              <a:buChar char="•"/>
            </a:pPr>
            <a:r>
              <a:rPr lang="en-US" sz="2000" dirty="0" smtClean="0"/>
              <a:t>Selected response</a:t>
            </a:r>
          </a:p>
          <a:p>
            <a:pPr marL="690563" lvl="1" indent="-233363">
              <a:buFont typeface="Arial"/>
              <a:buChar char="•"/>
            </a:pPr>
            <a:r>
              <a:rPr lang="en-US" sz="2000" dirty="0" smtClean="0"/>
              <a:t>Constructed response</a:t>
            </a:r>
          </a:p>
          <a:p>
            <a:pPr marL="690563" lvl="1" indent="-233363">
              <a:buFont typeface="Arial"/>
              <a:buChar char="•"/>
            </a:pPr>
            <a:r>
              <a:rPr lang="en-US" sz="2000" dirty="0" smtClean="0"/>
              <a:t>Performance </a:t>
            </a:r>
          </a:p>
          <a:p>
            <a:pPr marL="690563" lvl="1" indent="-233363">
              <a:buFont typeface="Arial"/>
              <a:buChar char="•"/>
            </a:pPr>
            <a:r>
              <a:rPr lang="en-US" sz="2000" dirty="0" smtClean="0"/>
              <a:t>Personal communication</a:t>
            </a:r>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1200328"/>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Sample</a:t>
            </a:r>
          </a:p>
          <a:p>
            <a:r>
              <a:rPr lang="en-US" sz="2400" b="1" dirty="0" smtClean="0">
                <a:solidFill>
                  <a:schemeClr val="bg1">
                    <a:lumMod val="95000"/>
                  </a:schemeClr>
                </a:solidFill>
                <a:latin typeface="Arial"/>
                <a:cs typeface="Arial"/>
              </a:rPr>
              <a:t>Knowledge</a:t>
            </a:r>
          </a:p>
          <a:p>
            <a:r>
              <a:rPr lang="en-US" sz="2400" b="1" dirty="0" smtClean="0">
                <a:solidFill>
                  <a:schemeClr val="bg1">
                    <a:lumMod val="95000"/>
                  </a:schemeClr>
                </a:solidFill>
                <a:latin typeface="Arial"/>
                <a:cs typeface="Arial"/>
              </a:rPr>
              <a:t>Standards</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4585871"/>
          </a:xfrm>
          <a:prstGeom prst="rect">
            <a:avLst/>
          </a:prstGeom>
          <a:noFill/>
        </p:spPr>
        <p:txBody>
          <a:bodyPr wrap="square" rtlCol="0">
            <a:spAutoFit/>
          </a:bodyPr>
          <a:lstStyle/>
          <a:p>
            <a:r>
              <a:rPr lang="en-US" sz="2400" b="1" i="1" dirty="0" smtClean="0"/>
              <a:t>Building-Level Administrators should promote a culture of appropriate assessment practice by: </a:t>
            </a:r>
          </a:p>
          <a:p>
            <a:pPr marL="233363" indent="-233363">
              <a:buFont typeface="Arial"/>
              <a:buChar char="•"/>
            </a:pPr>
            <a:r>
              <a:rPr lang="en-US" sz="2000" dirty="0" smtClean="0"/>
              <a:t>Promoting assessment literacy for self and staff</a:t>
            </a:r>
          </a:p>
          <a:p>
            <a:pPr marL="233363" indent="-233363"/>
            <a:endParaRPr lang="en-US" sz="800" dirty="0" smtClean="0"/>
          </a:p>
          <a:p>
            <a:r>
              <a:rPr lang="en-US" sz="2400" b="1" i="1" dirty="0" smtClean="0"/>
              <a:t>Building-Administrators should promote the use of assessment data to improve student learning through the alignment of curriculum, instruction and assessment by: </a:t>
            </a:r>
          </a:p>
          <a:p>
            <a:pPr marL="233363" indent="-233363">
              <a:buFont typeface="Arial"/>
              <a:buChar char="•"/>
            </a:pPr>
            <a:r>
              <a:rPr lang="en-US" sz="2000" dirty="0" smtClean="0"/>
              <a:t>Using assessment results, including subgroup performance, to influence the school’s curriculum and instructional program. </a:t>
            </a:r>
          </a:p>
          <a:p>
            <a:pPr marL="233363" indent="-233363">
              <a:buFont typeface="Arial"/>
              <a:buChar char="•"/>
            </a:pPr>
            <a:r>
              <a:rPr lang="en-US" sz="2000" dirty="0" smtClean="0"/>
              <a:t>Using multiple sources of data over time to identify trends in learning. </a:t>
            </a:r>
          </a:p>
          <a:p>
            <a:pPr marL="233363" indent="-233363">
              <a:buFont typeface="Arial"/>
              <a:buChar char="•"/>
            </a:pPr>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1200328"/>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Sample</a:t>
            </a:r>
          </a:p>
          <a:p>
            <a:r>
              <a:rPr lang="en-US" sz="2400" b="1" dirty="0" smtClean="0">
                <a:solidFill>
                  <a:schemeClr val="bg1">
                    <a:lumMod val="95000"/>
                  </a:schemeClr>
                </a:solidFill>
                <a:latin typeface="Arial"/>
                <a:cs typeface="Arial"/>
              </a:rPr>
              <a:t>Performance</a:t>
            </a:r>
          </a:p>
          <a:p>
            <a:r>
              <a:rPr lang="en-US" sz="2400" b="1" dirty="0" smtClean="0">
                <a:solidFill>
                  <a:schemeClr val="bg1">
                    <a:lumMod val="95000"/>
                  </a:schemeClr>
                </a:solidFill>
                <a:latin typeface="Arial"/>
                <a:cs typeface="Arial"/>
              </a:rPr>
              <a:t>Standards</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268701"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b="1" dirty="0" smtClean="0">
              <a:solidFill>
                <a:schemeClr val="bg1">
                  <a:lumMod val="95000"/>
                </a:schemeClr>
              </a:solidFill>
              <a:latin typeface="Arial"/>
              <a:cs typeface="Arial"/>
            </a:endParaRPr>
          </a:p>
          <a:p>
            <a:pPr algn="ctr"/>
            <a:endParaRPr lang="en-US" sz="2400" b="1" dirty="0" smtClean="0">
              <a:solidFill>
                <a:schemeClr val="bg1">
                  <a:lumMod val="95000"/>
                </a:schemeClr>
              </a:solidFill>
              <a:latin typeface="Arial"/>
              <a:cs typeface="Arial"/>
            </a:endParaRPr>
          </a:p>
          <a:p>
            <a:pPr algn="ctr"/>
            <a:endParaRPr lang="en-US" sz="2400" b="1" dirty="0" smtClean="0">
              <a:solidFill>
                <a:schemeClr val="bg1">
                  <a:lumMod val="95000"/>
                </a:schemeClr>
              </a:solidFill>
              <a:latin typeface="Arial"/>
              <a:cs typeface="Arial"/>
            </a:endParaRPr>
          </a:p>
          <a:p>
            <a:pPr algn="ctr"/>
            <a:endParaRPr lang="en-US" sz="2400" b="1" dirty="0" smtClean="0">
              <a:solidFill>
                <a:schemeClr val="bg1">
                  <a:lumMod val="95000"/>
                </a:schemeClr>
              </a:solidFill>
              <a:latin typeface="Arial"/>
              <a:cs typeface="Arial"/>
            </a:endParaRPr>
          </a:p>
          <a:p>
            <a:pPr algn="ctr"/>
            <a:r>
              <a:rPr lang="en-US" sz="2400" b="1" dirty="0" smtClean="0">
                <a:solidFill>
                  <a:schemeClr val="bg1">
                    <a:lumMod val="95000"/>
                  </a:schemeClr>
                </a:solidFill>
                <a:latin typeface="Arial"/>
                <a:cs typeface="Arial"/>
              </a:rPr>
              <a:t>Assessment Development</a:t>
            </a:r>
          </a:p>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53235" y="1291709"/>
            <a:ext cx="6368247" cy="2677656"/>
          </a:xfrm>
          <a:prstGeom prst="rect">
            <a:avLst/>
          </a:prstGeom>
          <a:noFill/>
        </p:spPr>
        <p:txBody>
          <a:bodyPr wrap="square" rtlCol="0">
            <a:spAutoFit/>
          </a:bodyPr>
          <a:lstStyle/>
          <a:p>
            <a:r>
              <a:rPr lang="en-US" sz="2400" dirty="0" smtClean="0"/>
              <a:t>Separate A</a:t>
            </a:r>
            <a:r>
              <a:rPr lang="en-US" sz="2400" dirty="0" smtClean="0"/>
              <a:t>ssessment </a:t>
            </a:r>
            <a:r>
              <a:rPr lang="en-US" sz="2400" smtClean="0"/>
              <a:t>Literacy </a:t>
            </a:r>
            <a:r>
              <a:rPr lang="en-US" sz="2400" smtClean="0"/>
              <a:t>Self Assessments </a:t>
            </a:r>
            <a:r>
              <a:rPr lang="en-US" sz="2400" dirty="0" smtClean="0"/>
              <a:t>have </a:t>
            </a:r>
            <a:r>
              <a:rPr lang="en-US" sz="2400" dirty="0" smtClean="0"/>
              <a:t>been or will be </a:t>
            </a:r>
            <a:r>
              <a:rPr lang="en-US" sz="2400" dirty="0" smtClean="0"/>
              <a:t>created</a:t>
            </a:r>
            <a:r>
              <a:rPr lang="en-US" sz="2400" dirty="0" smtClean="0"/>
              <a:t> for</a:t>
            </a:r>
            <a:r>
              <a:rPr lang="en-US" sz="2400" dirty="0" smtClean="0"/>
              <a:t>:</a:t>
            </a:r>
            <a:endParaRPr lang="en-US" sz="2400" dirty="0" smtClean="0"/>
          </a:p>
          <a:p>
            <a:pPr marL="228600" indent="-228600">
              <a:buFont typeface="Arial"/>
              <a:buChar char="•"/>
            </a:pPr>
            <a:r>
              <a:rPr lang="en-US" sz="2000" dirty="0" smtClean="0"/>
              <a:t>Students/parents</a:t>
            </a:r>
          </a:p>
          <a:p>
            <a:pPr marL="228600" indent="-228600">
              <a:buFont typeface="Arial"/>
              <a:buChar char="•"/>
            </a:pPr>
            <a:r>
              <a:rPr lang="en-US" sz="2000" dirty="0" smtClean="0"/>
              <a:t>Teachers</a:t>
            </a:r>
            <a:endParaRPr lang="en-US" sz="2000" dirty="0" smtClean="0"/>
          </a:p>
          <a:p>
            <a:pPr marL="228600" indent="-228600">
              <a:buFont typeface="Arial"/>
              <a:buChar char="•"/>
            </a:pPr>
            <a:r>
              <a:rPr lang="en-US" sz="2000" dirty="0" smtClean="0"/>
              <a:t>Building </a:t>
            </a:r>
            <a:r>
              <a:rPr lang="en-US" sz="2000" dirty="0" smtClean="0"/>
              <a:t>a</a:t>
            </a:r>
            <a:r>
              <a:rPr lang="en-US" sz="2000" dirty="0" smtClean="0"/>
              <a:t>dministrators</a:t>
            </a:r>
          </a:p>
          <a:p>
            <a:pPr marL="228600" indent="-228600">
              <a:buFont typeface="Arial"/>
              <a:buChar char="•"/>
            </a:pPr>
            <a:r>
              <a:rPr lang="en-US" sz="2000" dirty="0" smtClean="0"/>
              <a:t>District administrators</a:t>
            </a:r>
          </a:p>
          <a:p>
            <a:pPr marL="228600" indent="-228600">
              <a:buFont typeface="Arial"/>
              <a:buChar char="•"/>
            </a:pPr>
            <a:r>
              <a:rPr lang="en-US" sz="2000" dirty="0" smtClean="0"/>
              <a:t>Local policymakers</a:t>
            </a:r>
          </a:p>
          <a:p>
            <a:pPr marL="228600" indent="-228600">
              <a:buFont typeface="Arial"/>
              <a:buChar char="•"/>
            </a:pPr>
            <a:r>
              <a:rPr lang="en-US" sz="2000" dirty="0" smtClean="0"/>
              <a:t>State </a:t>
            </a:r>
            <a:r>
              <a:rPr lang="en-US" sz="2000" dirty="0" smtClean="0"/>
              <a:t>policymakers</a:t>
            </a:r>
            <a:endParaRPr lang="en-US"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74333" y="1128038"/>
            <a:ext cx="6747150" cy="3785652"/>
          </a:xfrm>
          <a:prstGeom prst="rect">
            <a:avLst/>
          </a:prstGeom>
          <a:noFill/>
        </p:spPr>
        <p:txBody>
          <a:bodyPr wrap="square" rtlCol="0">
            <a:spAutoFit/>
          </a:bodyPr>
          <a:lstStyle/>
          <a:p>
            <a:pPr marL="338138" indent="-338138"/>
            <a:r>
              <a:rPr lang="en-US" sz="2000" dirty="0" smtClean="0"/>
              <a:t>2.	Which of the following is the most important characteristic of a balanced assessment system?  (I-B)</a:t>
            </a:r>
          </a:p>
          <a:p>
            <a:r>
              <a:rPr lang="en-US" sz="2000" dirty="0" smtClean="0"/>
              <a:t> </a:t>
            </a:r>
          </a:p>
          <a:p>
            <a:pPr marL="687388" lvl="0" indent="-338138"/>
            <a:r>
              <a:rPr lang="en-US" sz="2000" dirty="0" smtClean="0"/>
              <a:t>A.	Each type of assessment is given the same number of times during the school year.</a:t>
            </a:r>
          </a:p>
          <a:p>
            <a:pPr marL="687388" lvl="0" indent="-338138"/>
            <a:r>
              <a:rPr lang="en-US" sz="2000" dirty="0" smtClean="0"/>
              <a:t>B.	School accountability assessments are given the highest priority in the assessment system.</a:t>
            </a:r>
          </a:p>
          <a:p>
            <a:pPr marL="687388" lvl="0" indent="-338138"/>
            <a:r>
              <a:rPr lang="en-US" sz="2000" dirty="0" smtClean="0"/>
              <a:t>C.	Classroom assessments are given the highest priority in the assessment system.</a:t>
            </a:r>
          </a:p>
          <a:p>
            <a:pPr marL="687388" lvl="0" indent="-338138"/>
            <a:r>
              <a:rPr lang="en-US" sz="2000" dirty="0" smtClean="0"/>
              <a:t>D.	The information needs of all users are considered equally important and are met.</a:t>
            </a:r>
          </a:p>
          <a:p>
            <a:pPr marL="233363" indent="-233363"/>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1569660"/>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Sample Self-Assessment Question - Disposition</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74333" y="1128038"/>
            <a:ext cx="6747150" cy="3170099"/>
          </a:xfrm>
          <a:prstGeom prst="rect">
            <a:avLst/>
          </a:prstGeom>
          <a:noFill/>
        </p:spPr>
        <p:txBody>
          <a:bodyPr wrap="square" rtlCol="0">
            <a:spAutoFit/>
          </a:bodyPr>
          <a:lstStyle/>
          <a:p>
            <a:pPr marL="338138" indent="-338138"/>
            <a:r>
              <a:rPr lang="en-US" sz="2000" dirty="0" smtClean="0"/>
              <a:t>7.	What is the definition of “formative assessment strategies?”  (II-C3)</a:t>
            </a:r>
          </a:p>
          <a:p>
            <a:r>
              <a:rPr lang="en-US" sz="2000" dirty="0" smtClean="0"/>
              <a:t> </a:t>
            </a:r>
          </a:p>
          <a:p>
            <a:pPr marL="687388" indent="-338138"/>
            <a:r>
              <a:rPr lang="en-US" sz="2000" dirty="0" smtClean="0"/>
              <a:t>A.	Short tests given multiple times during the school year.</a:t>
            </a:r>
          </a:p>
          <a:p>
            <a:pPr marL="687388" indent="-338138"/>
            <a:r>
              <a:rPr lang="en-US" sz="2000" dirty="0" smtClean="0"/>
              <a:t>B.	Sets of test items available in an item bank.</a:t>
            </a:r>
          </a:p>
          <a:p>
            <a:pPr marL="687388" indent="-338138"/>
            <a:r>
              <a:rPr lang="en-US" sz="2000" dirty="0" smtClean="0"/>
              <a:t>C.	Activities used during instruction to determine whether students learned what they were just taught.</a:t>
            </a:r>
          </a:p>
          <a:p>
            <a:pPr marL="687388" indent="-338138"/>
            <a:r>
              <a:rPr lang="en-US" sz="2000" dirty="0" smtClean="0"/>
              <a:t>D.	An assessment that is given at the end of each marking period for grading students.</a:t>
            </a:r>
          </a:p>
          <a:p>
            <a:pPr marL="233363" indent="-233363"/>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1569660"/>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Sample Self-Assessment Question - Knowledge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74333" y="1128038"/>
            <a:ext cx="6747150" cy="3477875"/>
          </a:xfrm>
          <a:prstGeom prst="rect">
            <a:avLst/>
          </a:prstGeom>
          <a:noFill/>
        </p:spPr>
        <p:txBody>
          <a:bodyPr wrap="square" rtlCol="0">
            <a:spAutoFit/>
          </a:bodyPr>
          <a:lstStyle/>
          <a:p>
            <a:pPr marL="338138" indent="-338138"/>
            <a:r>
              <a:rPr lang="en-US" sz="2000" dirty="0" smtClean="0"/>
              <a:t> 6.	What is the most effective way for a building administrator to interpret achievement results and create improvement goals with staff?  (III-F)  </a:t>
            </a:r>
          </a:p>
          <a:p>
            <a:r>
              <a:rPr lang="en-US" sz="2000" dirty="0" smtClean="0"/>
              <a:t> </a:t>
            </a:r>
          </a:p>
          <a:p>
            <a:pPr marL="687388" indent="-338138"/>
            <a:r>
              <a:rPr lang="en-US" sz="2000" dirty="0" smtClean="0"/>
              <a:t>A.  	Demand teachers improve instructional practices</a:t>
            </a:r>
          </a:p>
          <a:p>
            <a:pPr marL="687388" indent="-338138"/>
            <a:r>
              <a:rPr lang="en-US" sz="2000" dirty="0" smtClean="0"/>
              <a:t>B.  	Lead dialogues with staff in each of the content areas assessed</a:t>
            </a:r>
          </a:p>
          <a:p>
            <a:pPr marL="687388" indent="-338138"/>
            <a:r>
              <a:rPr lang="en-US" sz="2000" dirty="0" smtClean="0"/>
              <a:t>C.  	Tell teachers what they need to improve</a:t>
            </a:r>
          </a:p>
          <a:p>
            <a:pPr marL="687388" indent="-338138"/>
            <a:r>
              <a:rPr lang="en-US" sz="2000" dirty="0" smtClean="0"/>
              <a:t>D.  	Publically announce the high and low performing classrooms in the school</a:t>
            </a:r>
          </a:p>
          <a:p>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1569660"/>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Sample Self-Assessment Question - Performance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769441"/>
          </a:xfrm>
          <a:prstGeom prst="rect">
            <a:avLst/>
          </a:prstGeom>
          <a:noFill/>
        </p:spPr>
        <p:txBody>
          <a:bodyPr wrap="square" rtlCol="0">
            <a:spAutoFit/>
          </a:bodyPr>
          <a:lstStyle/>
          <a:p>
            <a:pPr marL="233363" indent="-233363">
              <a:buFont typeface="Arial"/>
              <a:buChar char="•"/>
            </a:pPr>
            <a:endParaRPr lang="en-US" sz="2400" dirty="0" smtClean="0"/>
          </a:p>
          <a:p>
            <a:pPr marL="233363" indent="-233363">
              <a:buFont typeface="Arial"/>
              <a:buChar char="•"/>
            </a:pPr>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1200328"/>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Three Important Questions</a:t>
            </a:r>
            <a:endParaRPr lang="en-US" sz="2400" b="1" dirty="0">
              <a:solidFill>
                <a:schemeClr val="bg1">
                  <a:lumMod val="95000"/>
                </a:schemeClr>
              </a:solidFill>
              <a:latin typeface="Arial"/>
              <a:cs typeface="Arial"/>
            </a:endParaRPr>
          </a:p>
        </p:txBody>
      </p:sp>
      <p:sp>
        <p:nvSpPr>
          <p:cNvPr id="11" name="Rectangle 10"/>
          <p:cNvSpPr/>
          <p:nvPr/>
        </p:nvSpPr>
        <p:spPr>
          <a:xfrm>
            <a:off x="2286000" y="1296843"/>
            <a:ext cx="6535482" cy="2985433"/>
          </a:xfrm>
          <a:prstGeom prst="rect">
            <a:avLst/>
          </a:prstGeom>
        </p:spPr>
        <p:txBody>
          <a:bodyPr wrap="square">
            <a:spAutoFit/>
          </a:bodyPr>
          <a:lstStyle/>
          <a:p>
            <a:pPr marL="233363" indent="-233363">
              <a:buFont typeface="Arial"/>
              <a:buChar char="•"/>
            </a:pPr>
            <a:r>
              <a:rPr lang="en-US" sz="2400" dirty="0" smtClean="0"/>
              <a:t>The MAC thinks about three questions:</a:t>
            </a:r>
          </a:p>
          <a:p>
            <a:pPr lvl="1" indent="-223838">
              <a:buFont typeface="Arial"/>
              <a:buChar char="•"/>
            </a:pPr>
            <a:r>
              <a:rPr lang="en-US" sz="2000" dirty="0" smtClean="0"/>
              <a:t>If educators had achieved these standards, what would be different in our students?</a:t>
            </a:r>
          </a:p>
          <a:p>
            <a:pPr lvl="1" indent="-223838">
              <a:buFont typeface="Arial"/>
              <a:buChar char="•"/>
            </a:pPr>
            <a:r>
              <a:rPr lang="en-US" sz="2000" dirty="0" smtClean="0"/>
              <a:t>If policymakers had achieved these standards, what would be different about current assessment policies and legislation?</a:t>
            </a:r>
          </a:p>
          <a:p>
            <a:pPr lvl="1" indent="-223838">
              <a:buFont typeface="Arial"/>
              <a:buChar char="•"/>
            </a:pPr>
            <a:r>
              <a:rPr lang="en-US" sz="2000" dirty="0" smtClean="0"/>
              <a:t>If this is a preferred future, what needs to be done to push this vision forward?</a:t>
            </a:r>
          </a:p>
          <a:p>
            <a:pPr marL="233363" indent="-233363">
              <a:buFont typeface="Arial"/>
              <a:buChar char="•"/>
            </a:pPr>
            <a:r>
              <a:rPr lang="en-US" sz="2400" dirty="0" smtClean="0"/>
              <a:t>This set of questions drives the work of the MAC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769441"/>
          </a:xfrm>
          <a:prstGeom prst="rect">
            <a:avLst/>
          </a:prstGeom>
          <a:noFill/>
        </p:spPr>
        <p:txBody>
          <a:bodyPr wrap="square" rtlCol="0">
            <a:spAutoFit/>
          </a:bodyPr>
          <a:lstStyle/>
          <a:p>
            <a:pPr marL="233363" indent="-233363">
              <a:buFont typeface="Arial"/>
              <a:buChar char="•"/>
            </a:pPr>
            <a:endParaRPr lang="en-US" sz="2400" dirty="0" smtClean="0"/>
          </a:p>
          <a:p>
            <a:pPr marL="233363" indent="-233363">
              <a:buFont typeface="Arial"/>
              <a:buChar char="•"/>
            </a:pPr>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830997"/>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Current Work of the MAC</a:t>
            </a:r>
            <a:endParaRPr lang="en-US" sz="2400" b="1" dirty="0">
              <a:solidFill>
                <a:schemeClr val="bg1">
                  <a:lumMod val="95000"/>
                </a:schemeClr>
              </a:solidFill>
              <a:latin typeface="Arial"/>
              <a:cs typeface="Arial"/>
            </a:endParaRPr>
          </a:p>
        </p:txBody>
      </p:sp>
      <p:sp>
        <p:nvSpPr>
          <p:cNvPr id="9" name="Rectangle 8"/>
          <p:cNvSpPr/>
          <p:nvPr/>
        </p:nvSpPr>
        <p:spPr>
          <a:xfrm>
            <a:off x="2285999" y="1128038"/>
            <a:ext cx="6709833" cy="3785652"/>
          </a:xfrm>
          <a:prstGeom prst="rect">
            <a:avLst/>
          </a:prstGeom>
        </p:spPr>
        <p:txBody>
          <a:bodyPr wrap="square">
            <a:spAutoFit/>
          </a:bodyPr>
          <a:lstStyle/>
          <a:p>
            <a:pPr marL="233363" indent="-233363">
              <a:buFont typeface="Arial"/>
              <a:buChar char="•"/>
            </a:pPr>
            <a:r>
              <a:rPr lang="en-US" sz="2400" dirty="0" smtClean="0"/>
              <a:t>Developed a proposal for planning a larger grant proposal to create assessment literacy development strategies and resources</a:t>
            </a:r>
          </a:p>
          <a:p>
            <a:pPr marL="233363" indent="-233363">
              <a:buFont typeface="Arial"/>
              <a:buChar char="•"/>
            </a:pPr>
            <a:r>
              <a:rPr lang="en-US" sz="2400" dirty="0" smtClean="0"/>
              <a:t>This initial </a:t>
            </a:r>
            <a:r>
              <a:rPr lang="en-US" sz="2400" dirty="0" smtClean="0"/>
              <a:t>grant</a:t>
            </a:r>
            <a:r>
              <a:rPr lang="en-US" sz="2400" dirty="0" smtClean="0"/>
              <a:t> </a:t>
            </a:r>
            <a:r>
              <a:rPr lang="en-US" sz="2400" dirty="0" smtClean="0"/>
              <a:t>will</a:t>
            </a:r>
            <a:r>
              <a:rPr lang="en-US" sz="2400" dirty="0" smtClean="0"/>
              <a:t> </a:t>
            </a:r>
            <a:r>
              <a:rPr lang="en-US" sz="2400" dirty="0" smtClean="0"/>
              <a:t>network MI professional organizations to think about what</a:t>
            </a:r>
            <a:r>
              <a:rPr lang="en-US" sz="2400" dirty="0" smtClean="0"/>
              <a:t> their </a:t>
            </a:r>
            <a:r>
              <a:rPr lang="en-US" sz="2400" dirty="0" smtClean="0"/>
              <a:t>members need to become more assessment </a:t>
            </a:r>
            <a:r>
              <a:rPr lang="en-US" sz="2400" dirty="0" smtClean="0"/>
              <a:t>literate</a:t>
            </a:r>
            <a:r>
              <a:rPr lang="en-US" sz="2400" dirty="0" smtClean="0"/>
              <a:t>—</a:t>
            </a:r>
            <a:r>
              <a:rPr lang="en-US" sz="2400" dirty="0" smtClean="0"/>
              <a:t>short</a:t>
            </a:r>
            <a:r>
              <a:rPr lang="en-US" sz="2400" dirty="0" smtClean="0"/>
              <a:t>-, medium-, and long</a:t>
            </a:r>
            <a:r>
              <a:rPr lang="en-US" sz="2400" dirty="0" smtClean="0"/>
              <a:t>-</a:t>
            </a:r>
            <a:r>
              <a:rPr lang="en-US" sz="2400" dirty="0" smtClean="0"/>
              <a:t>term</a:t>
            </a:r>
            <a:endParaRPr lang="en-US" sz="2400" dirty="0" smtClean="0"/>
          </a:p>
          <a:p>
            <a:pPr marL="233363" indent="-233363">
              <a:buFont typeface="Arial"/>
              <a:buChar char="•"/>
            </a:pPr>
            <a:r>
              <a:rPr lang="en-US" sz="2400" dirty="0" smtClean="0"/>
              <a:t>The work is envisioned as occurring over a number of years, on an on-going basis </a:t>
            </a:r>
          </a:p>
          <a:p>
            <a:pPr marL="233363" indent="-233363">
              <a:buFont typeface="Arial"/>
              <a:buChar char="•"/>
            </a:pPr>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769441"/>
          </a:xfrm>
          <a:prstGeom prst="rect">
            <a:avLst/>
          </a:prstGeom>
          <a:noFill/>
        </p:spPr>
        <p:txBody>
          <a:bodyPr wrap="square" rtlCol="0">
            <a:spAutoFit/>
          </a:bodyPr>
          <a:lstStyle/>
          <a:p>
            <a:pPr marL="233363" indent="-233363">
              <a:buFont typeface="Arial"/>
              <a:buChar char="•"/>
            </a:pPr>
            <a:endParaRPr lang="en-US" sz="2400" dirty="0" smtClean="0"/>
          </a:p>
          <a:p>
            <a:pPr marL="233363" indent="-233363">
              <a:buFont typeface="Arial"/>
              <a:buChar char="•"/>
            </a:pPr>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830997"/>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Current Work of the MAC</a:t>
            </a:r>
            <a:endParaRPr lang="en-US" sz="2400" b="1" dirty="0">
              <a:solidFill>
                <a:schemeClr val="bg1">
                  <a:lumMod val="95000"/>
                </a:schemeClr>
              </a:solidFill>
              <a:latin typeface="Arial"/>
              <a:cs typeface="Arial"/>
            </a:endParaRPr>
          </a:p>
        </p:txBody>
      </p:sp>
      <p:sp>
        <p:nvSpPr>
          <p:cNvPr id="9" name="Rectangle 8"/>
          <p:cNvSpPr/>
          <p:nvPr/>
        </p:nvSpPr>
        <p:spPr>
          <a:xfrm>
            <a:off x="2285999" y="1128038"/>
            <a:ext cx="6709833" cy="4339650"/>
          </a:xfrm>
          <a:prstGeom prst="rect">
            <a:avLst/>
          </a:prstGeom>
        </p:spPr>
        <p:txBody>
          <a:bodyPr wrap="square">
            <a:spAutoFit/>
          </a:bodyPr>
          <a:lstStyle/>
          <a:p>
            <a:pPr marL="233363" indent="-233363">
              <a:buFont typeface="Arial"/>
              <a:buChar char="•"/>
            </a:pPr>
            <a:r>
              <a:rPr lang="en-US" sz="2400" dirty="0" smtClean="0"/>
              <a:t>Work will start with a review of available resources</a:t>
            </a:r>
          </a:p>
          <a:p>
            <a:pPr marL="233363" indent="-233363">
              <a:buFont typeface="Arial"/>
              <a:buChar char="•"/>
            </a:pPr>
            <a:r>
              <a:rPr lang="en-US" sz="2400" dirty="0" smtClean="0"/>
              <a:t>Assessment</a:t>
            </a:r>
            <a:r>
              <a:rPr lang="en-US" sz="2400" dirty="0" smtClean="0"/>
              <a:t> Literacy </a:t>
            </a:r>
            <a:r>
              <a:rPr lang="en-US" sz="2400" dirty="0" smtClean="0"/>
              <a:t>S</a:t>
            </a:r>
            <a:r>
              <a:rPr lang="en-US" sz="2400" dirty="0" smtClean="0"/>
              <a:t>elf Assessments </a:t>
            </a:r>
            <a:r>
              <a:rPr lang="en-US" sz="2400" dirty="0" smtClean="0"/>
              <a:t>will be used to </a:t>
            </a:r>
          </a:p>
          <a:p>
            <a:pPr marL="460375" lvl="1" indent="-233363">
              <a:buFont typeface="Arial"/>
              <a:buChar char="•"/>
            </a:pPr>
            <a:r>
              <a:rPr lang="en-US" sz="2000" dirty="0" smtClean="0"/>
              <a:t>Gather data for proposal writing</a:t>
            </a:r>
          </a:p>
          <a:p>
            <a:pPr marL="460375" lvl="1" indent="-233363">
              <a:buFont typeface="Arial"/>
              <a:buChar char="•"/>
            </a:pPr>
            <a:r>
              <a:rPr lang="en-US" sz="2000" dirty="0" smtClean="0"/>
              <a:t>Individual awareness about assessment literacy</a:t>
            </a:r>
          </a:p>
          <a:p>
            <a:pPr marL="460375" lvl="1" indent="-233363">
              <a:buFont typeface="Arial"/>
              <a:buChar char="•"/>
            </a:pPr>
            <a:r>
              <a:rPr lang="en-US" sz="2000" dirty="0" smtClean="0"/>
              <a:t>Promote organizational work on assessment literacy</a:t>
            </a:r>
            <a:endParaRPr lang="en-US" sz="2000" dirty="0" smtClean="0"/>
          </a:p>
          <a:p>
            <a:pPr marL="233363" indent="-233363">
              <a:buFont typeface="Arial"/>
              <a:buChar char="•"/>
            </a:pPr>
            <a:r>
              <a:rPr lang="en-US" sz="2400" dirty="0" smtClean="0"/>
              <a:t>Goal is to provide </a:t>
            </a:r>
            <a:r>
              <a:rPr lang="en-US" sz="2400" dirty="0" smtClean="0"/>
              <a:t>resources to address the current state of assessment illiteracy</a:t>
            </a:r>
          </a:p>
          <a:p>
            <a:pPr marL="233363" indent="-233363">
              <a:buFont typeface="Arial"/>
              <a:buChar char="•"/>
            </a:pPr>
            <a:r>
              <a:rPr lang="en-US" sz="2400" dirty="0" smtClean="0"/>
              <a:t>The </a:t>
            </a:r>
            <a:r>
              <a:rPr lang="en-US" sz="2400" dirty="0" smtClean="0"/>
              <a:t>MAC is committed to seeing this through – to continue as it can with available resources to push for greater assessment </a:t>
            </a:r>
            <a:r>
              <a:rPr lang="en-US" sz="2400" dirty="0" smtClean="0"/>
              <a:t>literacy</a:t>
            </a:r>
          </a:p>
          <a:p>
            <a:pPr marL="233363" indent="-233363">
              <a:buFont typeface="Arial"/>
              <a:buChar char="•"/>
            </a:pPr>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769441"/>
          </a:xfrm>
          <a:prstGeom prst="rect">
            <a:avLst/>
          </a:prstGeom>
          <a:noFill/>
        </p:spPr>
        <p:txBody>
          <a:bodyPr wrap="square" rtlCol="0">
            <a:spAutoFit/>
          </a:bodyPr>
          <a:lstStyle/>
          <a:p>
            <a:pPr marL="233363" indent="-233363">
              <a:buFont typeface="Arial"/>
              <a:buChar char="•"/>
            </a:pPr>
            <a:endParaRPr lang="en-US" sz="2400" dirty="0" smtClean="0"/>
          </a:p>
          <a:p>
            <a:pPr marL="233363" indent="-233363">
              <a:buFont typeface="Arial"/>
              <a:buChar char="•"/>
            </a:pPr>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830997"/>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For More Information</a:t>
            </a:r>
            <a:endParaRPr lang="en-US" sz="2400" b="1" dirty="0">
              <a:solidFill>
                <a:schemeClr val="bg1">
                  <a:lumMod val="95000"/>
                </a:schemeClr>
              </a:solidFill>
              <a:latin typeface="Arial"/>
              <a:cs typeface="Arial"/>
            </a:endParaRPr>
          </a:p>
        </p:txBody>
      </p:sp>
      <p:sp>
        <p:nvSpPr>
          <p:cNvPr id="9" name="Rectangle 8"/>
          <p:cNvSpPr/>
          <p:nvPr/>
        </p:nvSpPr>
        <p:spPr>
          <a:xfrm>
            <a:off x="2285999" y="1128038"/>
            <a:ext cx="6709833" cy="3600986"/>
          </a:xfrm>
          <a:prstGeom prst="rect">
            <a:avLst/>
          </a:prstGeom>
        </p:spPr>
        <p:txBody>
          <a:bodyPr wrap="square">
            <a:spAutoFit/>
          </a:bodyPr>
          <a:lstStyle/>
          <a:p>
            <a:pPr>
              <a:spcBef>
                <a:spcPts val="0"/>
              </a:spcBef>
              <a:buNone/>
            </a:pPr>
            <a:r>
              <a:rPr lang="en-US" sz="2400" dirty="0" smtClean="0"/>
              <a:t>	Edward Roeber</a:t>
            </a:r>
          </a:p>
          <a:p>
            <a:pPr>
              <a:spcBef>
                <a:spcPts val="0"/>
              </a:spcBef>
              <a:buNone/>
            </a:pPr>
            <a:r>
              <a:rPr lang="en-US" sz="2400" dirty="0" smtClean="0"/>
              <a:t>	Assessment Director</a:t>
            </a:r>
          </a:p>
          <a:p>
            <a:pPr>
              <a:spcBef>
                <a:spcPts val="0"/>
              </a:spcBef>
              <a:buNone/>
            </a:pPr>
            <a:r>
              <a:rPr lang="en-US" sz="2400" dirty="0" smtClean="0"/>
              <a:t>	Michigan Assessment Consortium</a:t>
            </a:r>
          </a:p>
          <a:p>
            <a:pPr>
              <a:spcBef>
                <a:spcPts val="0"/>
              </a:spcBef>
              <a:buNone/>
            </a:pPr>
            <a:endParaRPr lang="en-US" sz="1200" dirty="0" smtClean="0"/>
          </a:p>
          <a:p>
            <a:pPr>
              <a:spcBef>
                <a:spcPts val="0"/>
              </a:spcBef>
              <a:buNone/>
            </a:pPr>
            <a:r>
              <a:rPr lang="en-US" sz="2400" dirty="0" smtClean="0"/>
              <a:t>	(517) 614-4877</a:t>
            </a:r>
          </a:p>
          <a:p>
            <a:pPr>
              <a:spcBef>
                <a:spcPts val="0"/>
              </a:spcBef>
              <a:buNone/>
            </a:pPr>
            <a:endParaRPr lang="en-US" sz="1200" dirty="0" smtClean="0"/>
          </a:p>
          <a:p>
            <a:pPr>
              <a:spcBef>
                <a:spcPts val="0"/>
              </a:spcBef>
              <a:buNone/>
            </a:pPr>
            <a:r>
              <a:rPr lang="en-US" sz="2400" dirty="0" smtClean="0"/>
              <a:t>	</a:t>
            </a:r>
            <a:r>
              <a:rPr lang="en-US" sz="2400" dirty="0" smtClean="0">
                <a:hlinkClick r:id="rId3"/>
              </a:rPr>
              <a:t>roeber@msu.edu</a:t>
            </a:r>
            <a:endParaRPr lang="en-US" sz="2400" dirty="0" smtClean="0"/>
          </a:p>
          <a:p>
            <a:pPr>
              <a:spcBef>
                <a:spcPts val="0"/>
              </a:spcBef>
              <a:buNone/>
            </a:pPr>
            <a:endParaRPr lang="en-US" sz="1200" dirty="0" smtClean="0"/>
          </a:p>
          <a:p>
            <a:pPr>
              <a:spcBef>
                <a:spcPts val="0"/>
              </a:spcBef>
              <a:buNone/>
            </a:pPr>
            <a:r>
              <a:rPr lang="en-US" sz="2400" dirty="0" smtClean="0"/>
              <a:t>	</a:t>
            </a:r>
            <a:r>
              <a:rPr lang="en-US" sz="2400" dirty="0" smtClean="0">
                <a:hlinkClick r:id="rId4"/>
              </a:rPr>
              <a:t>www.michiganassessmentconsortium.org</a:t>
            </a:r>
            <a:endParaRPr lang="en-US" sz="2400" dirty="0" smtClean="0"/>
          </a:p>
          <a:p>
            <a:pPr>
              <a:spcBef>
                <a:spcPts val="0"/>
              </a:spcBef>
              <a:buNone/>
            </a:pPr>
            <a:endParaRPr lang="en-US" sz="2400" dirty="0" smtClean="0"/>
          </a:p>
          <a:p>
            <a:pPr marL="233363" indent="-233363"/>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32004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57083" y="1291167"/>
            <a:ext cx="5323383" cy="3847207"/>
          </a:xfrm>
          <a:prstGeom prst="rect">
            <a:avLst/>
          </a:prstGeom>
          <a:noFill/>
        </p:spPr>
        <p:txBody>
          <a:bodyPr wrap="square" rtlCol="0">
            <a:spAutoFit/>
          </a:bodyPr>
          <a:lstStyle/>
          <a:p>
            <a:r>
              <a:rPr lang="en-US" sz="2000" dirty="0" smtClean="0"/>
              <a:t>The Michigan Assessment Consortium (MAC) is a non-profit organization of Michigan educators designed to promote greater understanding about and use of assessment in Michigan. </a:t>
            </a:r>
          </a:p>
          <a:p>
            <a:endParaRPr lang="en-US" sz="2000" dirty="0" smtClean="0"/>
          </a:p>
          <a:p>
            <a:r>
              <a:rPr lang="en-US" sz="2000" dirty="0" smtClean="0"/>
              <a:t>The goal of the MAC is to help educators use assessment to improve their teaching and students’ learning</a:t>
            </a:r>
            <a:r>
              <a:rPr lang="en-US" sz="2000" dirty="0" smtClean="0"/>
              <a:t>.</a:t>
            </a:r>
          </a:p>
          <a:p>
            <a:endParaRPr lang="en-US" sz="2000" dirty="0" smtClean="0"/>
          </a:p>
          <a:p>
            <a:r>
              <a:rPr lang="en-US" sz="2000" dirty="0" smtClean="0"/>
              <a:t>A </a:t>
            </a:r>
            <a:r>
              <a:rPr lang="en-US" sz="2000" dirty="0" smtClean="0"/>
              <a:t>variety of MAC resources can be accessed at </a:t>
            </a:r>
            <a:r>
              <a:rPr lang="en-US" sz="2000" dirty="0" smtClean="0">
                <a:hlinkClick r:id="rId3"/>
              </a:rPr>
              <a:t>www.michiganassessmentconsortium.org</a:t>
            </a:r>
            <a:endParaRPr lang="en-US" sz="2000" dirty="0" smtClean="0"/>
          </a:p>
          <a:p>
            <a:endParaRPr lang="en-US" sz="2400" dirty="0" smtClean="0"/>
          </a:p>
        </p:txBody>
      </p:sp>
      <p:pic>
        <p:nvPicPr>
          <p:cNvPr id="2" name="Picture 1"/>
          <p:cNvPicPr>
            <a:picLocks noChangeAspect="1"/>
          </p:cNvPicPr>
          <p:nvPr/>
        </p:nvPicPr>
        <p:blipFill>
          <a:blip r:embed="rId4"/>
          <a:stretch>
            <a:fillRect/>
          </a:stretch>
        </p:blipFill>
        <p:spPr>
          <a:xfrm>
            <a:off x="0" y="1948134"/>
            <a:ext cx="3577167" cy="224139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165254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302426"/>
            <a:ext cx="6598983" cy="2308324"/>
          </a:xfrm>
          <a:prstGeom prst="rect">
            <a:avLst/>
          </a:prstGeom>
          <a:noFill/>
        </p:spPr>
        <p:txBody>
          <a:bodyPr wrap="square" rtlCol="0">
            <a:spAutoFit/>
          </a:bodyPr>
          <a:lstStyle/>
          <a:p>
            <a:r>
              <a:rPr lang="en-US" sz="2400" dirty="0" smtClean="0"/>
              <a:t>An assessment literate individual is one who understands how student assessment can enable them to better carry out their role in education, believes that assessment can improve teaching and learning, and puts into place activities and behaviors to act on these beliefs</a:t>
            </a:r>
            <a:endParaRPr lang="en-US" sz="2400"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074331" cy="1200328"/>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Assessment Literacy Defined</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302426"/>
            <a:ext cx="6598983" cy="3293209"/>
          </a:xfrm>
          <a:prstGeom prst="rect">
            <a:avLst/>
          </a:prstGeom>
          <a:noFill/>
        </p:spPr>
        <p:txBody>
          <a:bodyPr wrap="square" rtlCol="0">
            <a:spAutoFit/>
          </a:bodyPr>
          <a:lstStyle/>
          <a:p>
            <a:pPr marL="233363" indent="-233363">
              <a:buFont typeface="Arial"/>
              <a:buChar char="•"/>
            </a:pPr>
            <a:r>
              <a:rPr lang="en-US" sz="2400" dirty="0" smtClean="0"/>
              <a:t>Everyone with a stake in education needs to be assessment literate, including:</a:t>
            </a:r>
            <a:r>
              <a:rPr lang="en-US" dirty="0" smtClean="0"/>
              <a:t>	</a:t>
            </a:r>
          </a:p>
          <a:p>
            <a:pPr marL="452438" lvl="1" indent="-233363">
              <a:buFont typeface="Arial"/>
              <a:buChar char="•"/>
            </a:pPr>
            <a:r>
              <a:rPr lang="en-US" sz="2000" dirty="0" smtClean="0"/>
              <a:t>Students</a:t>
            </a:r>
          </a:p>
          <a:p>
            <a:pPr marL="452438" lvl="1" indent="-233363">
              <a:buFont typeface="Arial"/>
              <a:buChar char="•"/>
            </a:pPr>
            <a:r>
              <a:rPr lang="en-US" sz="2000" dirty="0" smtClean="0"/>
              <a:t>Parents/guardians</a:t>
            </a:r>
          </a:p>
          <a:p>
            <a:pPr marL="452438" lvl="1" indent="-233363">
              <a:buFont typeface="Arial"/>
              <a:buChar char="•"/>
            </a:pPr>
            <a:r>
              <a:rPr lang="en-US" sz="2000" dirty="0" smtClean="0"/>
              <a:t>Teachers</a:t>
            </a:r>
          </a:p>
          <a:p>
            <a:pPr marL="452438" lvl="1" indent="-233363">
              <a:buFont typeface="Arial"/>
              <a:buChar char="•"/>
            </a:pPr>
            <a:r>
              <a:rPr lang="en-US" sz="2000" dirty="0" smtClean="0"/>
              <a:t>Specialists at the district and building levels</a:t>
            </a:r>
          </a:p>
          <a:p>
            <a:pPr marL="452438" lvl="1" indent="-233363">
              <a:buFont typeface="Arial"/>
              <a:buChar char="•"/>
            </a:pPr>
            <a:r>
              <a:rPr lang="en-US" sz="2000" dirty="0" smtClean="0"/>
              <a:t>Building administrators</a:t>
            </a:r>
          </a:p>
          <a:p>
            <a:pPr marL="452438" lvl="1" indent="-233363">
              <a:buFont typeface="Arial"/>
              <a:buChar char="•"/>
            </a:pPr>
            <a:r>
              <a:rPr lang="en-US" sz="2000" dirty="0" smtClean="0"/>
              <a:t>Central office administrators</a:t>
            </a:r>
          </a:p>
          <a:p>
            <a:pPr marL="452438" lvl="1" indent="-233363">
              <a:buFont typeface="Arial"/>
              <a:buChar char="•"/>
            </a:pPr>
            <a:r>
              <a:rPr lang="en-US" sz="2000" dirty="0" smtClean="0"/>
              <a:t>Policymakers at the local, state, and national levels</a:t>
            </a:r>
          </a:p>
          <a:p>
            <a:pPr marL="452438" lvl="1" indent="-233363">
              <a:buFont typeface="Arial"/>
              <a:buChar char="•"/>
            </a:pPr>
            <a:r>
              <a:rPr lang="en-US" sz="2000" dirty="0" smtClean="0"/>
              <a:t>Public</a:t>
            </a:r>
            <a:endParaRPr lang="en-US" sz="2000"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074331" cy="1569660"/>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Who Needs to be Assessment Literate? </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3847207"/>
          </a:xfrm>
          <a:prstGeom prst="rect">
            <a:avLst/>
          </a:prstGeom>
          <a:noFill/>
        </p:spPr>
        <p:txBody>
          <a:bodyPr wrap="square" rtlCol="0">
            <a:spAutoFit/>
          </a:bodyPr>
          <a:lstStyle/>
          <a:p>
            <a:pPr marL="233363" indent="-233363">
              <a:buFont typeface="Arial"/>
              <a:buChar char="•"/>
            </a:pPr>
            <a:r>
              <a:rPr lang="en-US" sz="2400" dirty="0" smtClean="0"/>
              <a:t>Assessment literacy is needed for several reasons</a:t>
            </a:r>
          </a:p>
          <a:p>
            <a:pPr marL="452438" lvl="1" indent="-233363">
              <a:buFont typeface="Arial"/>
              <a:buChar char="•"/>
            </a:pPr>
            <a:r>
              <a:rPr lang="en-US" sz="2000" dirty="0" smtClean="0"/>
              <a:t>Lack of understanding about assessment by those who adopt policy and laws, and govern our schools</a:t>
            </a:r>
          </a:p>
          <a:p>
            <a:pPr marL="452438" lvl="1" indent="-233363">
              <a:buFont typeface="Arial"/>
              <a:buChar char="•"/>
            </a:pPr>
            <a:r>
              <a:rPr lang="en-US" sz="2000" dirty="0" smtClean="0"/>
              <a:t>Lack of understanding by those who teach our students or lead our schools, due to continued lack of pre-service preparation for educators</a:t>
            </a:r>
          </a:p>
          <a:p>
            <a:pPr marL="452438" lvl="1" indent="-233363">
              <a:buFont typeface="Arial"/>
              <a:buChar char="•"/>
            </a:pPr>
            <a:r>
              <a:rPr lang="en-US" sz="2000" dirty="0" smtClean="0"/>
              <a:t>Misunderstanding by parents and students about how student assessment can promote high quality student learning</a:t>
            </a:r>
          </a:p>
          <a:p>
            <a:pPr marL="452438" lvl="1" indent="-233363">
              <a:buFont typeface="Arial"/>
              <a:buChar char="•"/>
            </a:pPr>
            <a:r>
              <a:rPr lang="en-US" sz="2000" dirty="0" smtClean="0"/>
              <a:t>Increased volume and changes in types of student assessments</a:t>
            </a:r>
          </a:p>
          <a:p>
            <a:pPr marL="452438" lvl="1" indent="-233363">
              <a:buFont typeface="Arial"/>
              <a:buChar char="•"/>
            </a:pPr>
            <a:r>
              <a:rPr lang="en-US" sz="2000" dirty="0" smtClean="0"/>
              <a:t>Increased stakes for students, educators, and school</a:t>
            </a:r>
            <a:endParaRPr lang="en-US" sz="2000"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074331" cy="1569660"/>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Why is Assessment Literacy Needed? </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3785652"/>
          </a:xfrm>
          <a:prstGeom prst="rect">
            <a:avLst/>
          </a:prstGeom>
          <a:noFill/>
        </p:spPr>
        <p:txBody>
          <a:bodyPr wrap="square" rtlCol="0">
            <a:spAutoFit/>
          </a:bodyPr>
          <a:lstStyle/>
          <a:p>
            <a:pPr marL="233363" indent="-233363">
              <a:buFont typeface="Arial"/>
              <a:buChar char="•"/>
            </a:pPr>
            <a:r>
              <a:rPr lang="en-US" sz="2400" dirty="0" smtClean="0"/>
              <a:t>Research has shown that students who more involved in their own learning – and assessment – achieve more</a:t>
            </a:r>
          </a:p>
          <a:p>
            <a:pPr marL="233363" indent="-233363">
              <a:buFont typeface="Arial"/>
              <a:buChar char="•"/>
            </a:pPr>
            <a:r>
              <a:rPr lang="en-US" sz="2400" dirty="0" smtClean="0"/>
              <a:t>Effective use of formative assessment practices requires teachers to understand how on-going instructionally-embedded assessment can help all student achieve at higher levels</a:t>
            </a:r>
          </a:p>
          <a:p>
            <a:pPr marL="233363" indent="-233363">
              <a:buFont typeface="Arial"/>
              <a:buChar char="•"/>
            </a:pPr>
            <a:r>
              <a:rPr lang="en-US" sz="2400" dirty="0" smtClean="0"/>
              <a:t>Administrator involvement in school improvement activity is also related to higher student achievement</a:t>
            </a:r>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074331" cy="1569660"/>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Why is Assessment Literacy Needed? </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4647426"/>
          </a:xfrm>
          <a:prstGeom prst="rect">
            <a:avLst/>
          </a:prstGeom>
          <a:noFill/>
        </p:spPr>
        <p:txBody>
          <a:bodyPr wrap="square" rtlCol="0">
            <a:spAutoFit/>
          </a:bodyPr>
          <a:lstStyle/>
          <a:p>
            <a:pPr marL="233363" indent="-233363">
              <a:buFont typeface="Arial"/>
              <a:buChar char="•"/>
            </a:pPr>
            <a:r>
              <a:rPr lang="en-US" sz="2400" dirty="0" smtClean="0"/>
              <a:t>Separate</a:t>
            </a:r>
            <a:r>
              <a:rPr lang="en-US" sz="2400" dirty="0" smtClean="0"/>
              <a:t> </a:t>
            </a:r>
            <a:r>
              <a:rPr lang="en-US" sz="2400" dirty="0" smtClean="0"/>
              <a:t>s</a:t>
            </a:r>
            <a:r>
              <a:rPr lang="en-US" sz="2400" dirty="0" smtClean="0"/>
              <a:t>tandards </a:t>
            </a:r>
            <a:r>
              <a:rPr lang="en-US" sz="2400" dirty="0" smtClean="0"/>
              <a:t>were developed for:</a:t>
            </a:r>
          </a:p>
          <a:p>
            <a:pPr lvl="1" indent="-223838">
              <a:buFont typeface="Arial"/>
              <a:buChar char="•"/>
            </a:pPr>
            <a:r>
              <a:rPr lang="en-US" sz="2000" dirty="0" smtClean="0"/>
              <a:t>Students</a:t>
            </a:r>
          </a:p>
          <a:p>
            <a:pPr lvl="1" indent="-223838">
              <a:buFont typeface="Arial"/>
              <a:buChar char="•"/>
            </a:pPr>
            <a:r>
              <a:rPr lang="en-US" sz="2000" dirty="0" smtClean="0"/>
              <a:t>Parents</a:t>
            </a:r>
          </a:p>
          <a:p>
            <a:pPr lvl="1" indent="-223838">
              <a:buFont typeface="Arial"/>
              <a:buChar char="•"/>
            </a:pPr>
            <a:r>
              <a:rPr lang="en-US" sz="2000" dirty="0" smtClean="0"/>
              <a:t>Teachers</a:t>
            </a:r>
          </a:p>
          <a:p>
            <a:pPr lvl="1" indent="-223838">
              <a:buFont typeface="Arial"/>
              <a:buChar char="•"/>
            </a:pPr>
            <a:r>
              <a:rPr lang="en-US" sz="2000" dirty="0" smtClean="0"/>
              <a:t>Building administrators</a:t>
            </a:r>
          </a:p>
          <a:p>
            <a:pPr lvl="1" indent="-223838">
              <a:buFont typeface="Arial"/>
              <a:buChar char="•"/>
            </a:pPr>
            <a:r>
              <a:rPr lang="en-US" sz="2000" dirty="0" smtClean="0"/>
              <a:t>District administrators</a:t>
            </a:r>
          </a:p>
          <a:p>
            <a:pPr lvl="1" indent="-223838">
              <a:buFont typeface="Arial"/>
              <a:buChar char="•"/>
            </a:pPr>
            <a:r>
              <a:rPr lang="en-US" sz="2000" dirty="0" smtClean="0"/>
              <a:t>Local and state </a:t>
            </a:r>
            <a:r>
              <a:rPr lang="en-US" sz="2000" dirty="0" smtClean="0"/>
              <a:t>policymakers</a:t>
            </a:r>
          </a:p>
          <a:p>
            <a:pPr marL="233363" indent="-233363">
              <a:buFont typeface="Arial"/>
              <a:buChar char="•"/>
            </a:pPr>
            <a:r>
              <a:rPr lang="en-US" sz="2400" dirty="0" smtClean="0"/>
              <a:t>The MAC Assessment Literacy standards</a:t>
            </a:r>
            <a:r>
              <a:rPr lang="en-US" sz="2400" dirty="0" smtClean="0"/>
              <a:t> include</a:t>
            </a:r>
          </a:p>
          <a:p>
            <a:pPr marL="455613" lvl="1" indent="-233363">
              <a:buFont typeface="Arial"/>
              <a:buChar char="•"/>
            </a:pPr>
            <a:r>
              <a:rPr lang="en-US" sz="2000" dirty="0" smtClean="0"/>
              <a:t>Dispositions (i.e., beliefs)</a:t>
            </a:r>
          </a:p>
          <a:p>
            <a:pPr marL="455613" lvl="1" indent="-233363">
              <a:buFont typeface="Arial"/>
              <a:buChar char="•"/>
            </a:pPr>
            <a:r>
              <a:rPr lang="en-US" sz="2000" dirty="0" smtClean="0"/>
              <a:t>Knowledge </a:t>
            </a:r>
          </a:p>
          <a:p>
            <a:pPr marL="455613" lvl="1" indent="-233363">
              <a:buFont typeface="Arial"/>
              <a:buChar char="•"/>
            </a:pPr>
            <a:r>
              <a:rPr lang="en-US" sz="2000" dirty="0" smtClean="0"/>
              <a:t>Performance (i.e., skills) </a:t>
            </a:r>
            <a:endParaRPr lang="en-US" dirty="0" smtClean="0"/>
          </a:p>
          <a:p>
            <a:pPr marL="233363" indent="-233363">
              <a:buFont typeface="Arial"/>
              <a:buChar char="•"/>
            </a:pPr>
            <a:r>
              <a:rPr lang="en-US" sz="2400" dirty="0" smtClean="0"/>
              <a:t>Goal—provide </a:t>
            </a:r>
            <a:r>
              <a:rPr lang="en-US" sz="2400" dirty="0" smtClean="0"/>
              <a:t>a common basis for work</a:t>
            </a:r>
            <a:r>
              <a:rPr lang="en-US" sz="2400" dirty="0" smtClean="0"/>
              <a:t> in increasing </a:t>
            </a:r>
            <a:r>
              <a:rPr lang="en-US" sz="2400" dirty="0" smtClean="0"/>
              <a:t>assessment </a:t>
            </a:r>
            <a:r>
              <a:rPr lang="en-US" sz="2400" dirty="0" smtClean="0"/>
              <a:t>literacy</a:t>
            </a:r>
          </a:p>
          <a:p>
            <a:pPr indent="-223838">
              <a:buFont typeface="Arial"/>
              <a:buChar char="•"/>
            </a:pPr>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830997"/>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Standards Development</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769441"/>
          </a:xfrm>
          <a:prstGeom prst="rect">
            <a:avLst/>
          </a:prstGeom>
          <a:noFill/>
        </p:spPr>
        <p:txBody>
          <a:bodyPr wrap="square" rtlCol="0">
            <a:spAutoFit/>
          </a:bodyPr>
          <a:lstStyle/>
          <a:p>
            <a:pPr marL="233363" indent="-233363">
              <a:buFont typeface="Arial"/>
              <a:buChar char="•"/>
            </a:pPr>
            <a:endParaRPr lang="en-US" sz="2400" dirty="0" smtClean="0"/>
          </a:p>
          <a:p>
            <a:pPr marL="233363" indent="-233363">
              <a:buFont typeface="Arial"/>
              <a:buChar char="•"/>
            </a:pPr>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1200328"/>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Standards</a:t>
            </a:r>
          </a:p>
          <a:p>
            <a:r>
              <a:rPr lang="en-US" sz="2400" b="1" dirty="0" smtClean="0">
                <a:solidFill>
                  <a:schemeClr val="bg1">
                    <a:lumMod val="95000"/>
                  </a:schemeClr>
                </a:solidFill>
                <a:latin typeface="Arial"/>
                <a:cs typeface="Arial"/>
              </a:rPr>
              <a:t>Development</a:t>
            </a:r>
          </a:p>
          <a:p>
            <a:r>
              <a:rPr lang="en-US" sz="2400" b="1" dirty="0" smtClean="0">
                <a:solidFill>
                  <a:schemeClr val="bg1">
                    <a:lumMod val="95000"/>
                  </a:schemeClr>
                </a:solidFill>
                <a:latin typeface="Arial"/>
                <a:cs typeface="Arial"/>
              </a:rPr>
              <a:t>Process</a:t>
            </a:r>
            <a:endParaRPr lang="en-US" sz="2400" b="1" dirty="0">
              <a:solidFill>
                <a:schemeClr val="bg1">
                  <a:lumMod val="95000"/>
                </a:schemeClr>
              </a:solidFill>
              <a:latin typeface="Arial"/>
              <a:cs typeface="Arial"/>
            </a:endParaRPr>
          </a:p>
        </p:txBody>
      </p:sp>
      <p:sp>
        <p:nvSpPr>
          <p:cNvPr id="9" name="Rectangle 8"/>
          <p:cNvSpPr/>
          <p:nvPr/>
        </p:nvSpPr>
        <p:spPr>
          <a:xfrm>
            <a:off x="2285999" y="1128038"/>
            <a:ext cx="6709833" cy="4106252"/>
          </a:xfrm>
          <a:prstGeom prst="rect">
            <a:avLst/>
          </a:prstGeom>
        </p:spPr>
        <p:txBody>
          <a:bodyPr wrap="square">
            <a:spAutoFit/>
          </a:bodyPr>
          <a:lstStyle/>
          <a:p>
            <a:pPr marL="233363" indent="-233363">
              <a:spcBef>
                <a:spcPts val="500"/>
              </a:spcBef>
              <a:buFont typeface="Arial"/>
              <a:buChar char="•"/>
            </a:pPr>
            <a:r>
              <a:rPr lang="en-US" sz="2400" dirty="0" smtClean="0"/>
              <a:t>The work was</a:t>
            </a:r>
            <a:r>
              <a:rPr lang="en-US" sz="2400" dirty="0" smtClean="0"/>
              <a:t> </a:t>
            </a:r>
            <a:r>
              <a:rPr lang="en-US" sz="2400" dirty="0" smtClean="0"/>
              <a:t>begun</a:t>
            </a:r>
            <a:r>
              <a:rPr lang="en-US" sz="2400" dirty="0" smtClean="0"/>
              <a:t> </a:t>
            </a:r>
            <a:r>
              <a:rPr lang="en-US" sz="2400" dirty="0" smtClean="0"/>
              <a:t>by the MAC Board </a:t>
            </a:r>
          </a:p>
          <a:p>
            <a:pPr marL="233363" indent="-233363">
              <a:spcBef>
                <a:spcPts val="500"/>
              </a:spcBef>
              <a:buFont typeface="Arial"/>
              <a:buChar char="•"/>
            </a:pPr>
            <a:r>
              <a:rPr lang="en-US" sz="2400" dirty="0" smtClean="0"/>
              <a:t>A review of the literature was conducted </a:t>
            </a:r>
          </a:p>
          <a:p>
            <a:pPr marL="233363" indent="-233363">
              <a:spcBef>
                <a:spcPts val="500"/>
              </a:spcBef>
              <a:buFont typeface="Arial"/>
              <a:buChar char="•"/>
            </a:pPr>
            <a:r>
              <a:rPr lang="en-US" sz="2400" dirty="0" smtClean="0"/>
              <a:t>Other sets </a:t>
            </a:r>
            <a:r>
              <a:rPr lang="en-US" sz="2400" dirty="0" smtClean="0"/>
              <a:t>of </a:t>
            </a:r>
            <a:r>
              <a:rPr lang="en-US" sz="2400" dirty="0" smtClean="0"/>
              <a:t>standards were examined</a:t>
            </a:r>
          </a:p>
          <a:p>
            <a:pPr marL="233363" indent="-233363">
              <a:spcBef>
                <a:spcPts val="500"/>
              </a:spcBef>
              <a:buFont typeface="Arial"/>
              <a:buChar char="•"/>
            </a:pPr>
            <a:r>
              <a:rPr lang="en-US" sz="2400" dirty="0" smtClean="0"/>
              <a:t>An initial </a:t>
            </a:r>
            <a:r>
              <a:rPr lang="en-US" sz="2400" dirty="0" smtClean="0"/>
              <a:t>draft of ALS </a:t>
            </a:r>
            <a:r>
              <a:rPr lang="en-US" sz="2400" dirty="0" smtClean="0"/>
              <a:t>was created</a:t>
            </a:r>
          </a:p>
          <a:p>
            <a:pPr marL="233363" indent="-233363">
              <a:spcBef>
                <a:spcPts val="500"/>
              </a:spcBef>
              <a:buFont typeface="Arial"/>
              <a:buChar char="•"/>
            </a:pPr>
            <a:r>
              <a:rPr lang="en-US" sz="2400" dirty="0" smtClean="0"/>
              <a:t>Another </a:t>
            </a:r>
            <a:r>
              <a:rPr lang="en-US" sz="2400" dirty="0" smtClean="0"/>
              <a:t>draft of ALS </a:t>
            </a:r>
            <a:r>
              <a:rPr lang="en-US" sz="2400" dirty="0" smtClean="0"/>
              <a:t>was produced and reviewed externally by Susan </a:t>
            </a:r>
            <a:r>
              <a:rPr lang="en-US" sz="2400" dirty="0" err="1" smtClean="0"/>
              <a:t>Brookhart</a:t>
            </a:r>
            <a:r>
              <a:rPr lang="en-US" sz="2400" dirty="0" smtClean="0"/>
              <a:t>, Carol Commodore, Margaret Heritage, Ken O’Connor, Jim Popham, Rick Stiggins</a:t>
            </a:r>
          </a:p>
          <a:p>
            <a:pPr marL="233363" indent="-233363">
              <a:spcBef>
                <a:spcPts val="500"/>
              </a:spcBef>
              <a:buFont typeface="Arial"/>
              <a:buChar char="•"/>
            </a:pPr>
            <a:r>
              <a:rPr lang="en-US" sz="2400" dirty="0" smtClean="0"/>
              <a:t>An in-state review packet/survey was used to gather input from MI educators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1" y="0"/>
            <a:ext cx="2074333"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22499" y="1128038"/>
            <a:ext cx="6598983" cy="4093428"/>
          </a:xfrm>
          <a:prstGeom prst="rect">
            <a:avLst/>
          </a:prstGeom>
          <a:noFill/>
        </p:spPr>
        <p:txBody>
          <a:bodyPr wrap="square" rtlCol="0">
            <a:spAutoFit/>
          </a:bodyPr>
          <a:lstStyle/>
          <a:p>
            <a:pPr marL="233363" indent="-233363"/>
            <a:r>
              <a:rPr lang="en-US" sz="2400" b="1" i="1" dirty="0" smtClean="0"/>
              <a:t>Building-Level Administrators should believe that: </a:t>
            </a:r>
            <a:endParaRPr lang="en-US" sz="2400" dirty="0" smtClean="0"/>
          </a:p>
          <a:p>
            <a:pPr marL="233363" indent="-233363">
              <a:buFont typeface="Arial"/>
              <a:buChar char="•"/>
            </a:pPr>
            <a:r>
              <a:rPr lang="en-US" sz="2400" dirty="0" smtClean="0"/>
              <a:t>An effective assessment system must balance different purposes for different users and use appropriate assessment methods to measure different learning targets.</a:t>
            </a:r>
          </a:p>
          <a:p>
            <a:pPr marL="233363" indent="-233363">
              <a:buFont typeface="Arial"/>
              <a:buChar char="•"/>
            </a:pPr>
            <a:r>
              <a:rPr lang="en-US" sz="2400" dirty="0" smtClean="0"/>
              <a:t>Multiple measures can provide a more balanced picture of a student or a school.</a:t>
            </a:r>
          </a:p>
          <a:p>
            <a:pPr marL="233363" indent="-233363">
              <a:buFont typeface="Arial"/>
              <a:buChar char="•"/>
            </a:pPr>
            <a:r>
              <a:rPr lang="en-US" sz="2400" dirty="0" smtClean="0"/>
              <a:t>Quality assessments are a critical attribute of effective teaching and learning.  </a:t>
            </a:r>
          </a:p>
          <a:p>
            <a:pPr marL="233363" indent="-233363"/>
            <a:endParaRPr lang="en-US" sz="2400" dirty="0" smtClean="0"/>
          </a:p>
          <a:p>
            <a:pPr marL="233363" indent="-233363">
              <a:buFont typeface="Arial"/>
              <a:buChar char="•"/>
            </a:pPr>
            <a:endParaRPr lang="en-US" sz="2000" dirty="0" smtClean="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96843"/>
            <a:ext cx="2222499" cy="1200328"/>
          </a:xfrm>
          <a:prstGeom prst="rect">
            <a:avLst/>
          </a:prstGeom>
          <a:noFill/>
        </p:spPr>
        <p:txBody>
          <a:bodyPr wrap="square" rtlCol="0">
            <a:spAutoFit/>
          </a:bodyPr>
          <a:lstStyle/>
          <a:p>
            <a:r>
              <a:rPr lang="en-US" sz="2400" b="1" dirty="0" smtClean="0">
                <a:solidFill>
                  <a:schemeClr val="bg1">
                    <a:lumMod val="95000"/>
                  </a:schemeClr>
                </a:solidFill>
                <a:latin typeface="Arial"/>
                <a:cs typeface="Arial"/>
              </a:rPr>
              <a:t>Sample</a:t>
            </a:r>
          </a:p>
          <a:p>
            <a:r>
              <a:rPr lang="en-US" sz="2400" b="1" dirty="0" smtClean="0">
                <a:solidFill>
                  <a:schemeClr val="bg1">
                    <a:lumMod val="95000"/>
                  </a:schemeClr>
                </a:solidFill>
                <a:latin typeface="Arial"/>
                <a:cs typeface="Arial"/>
              </a:rPr>
              <a:t>Disposition</a:t>
            </a:r>
          </a:p>
          <a:p>
            <a:r>
              <a:rPr lang="en-US" sz="2400" b="1" dirty="0" smtClean="0">
                <a:solidFill>
                  <a:schemeClr val="bg1">
                    <a:lumMod val="95000"/>
                  </a:schemeClr>
                </a:solidFill>
                <a:latin typeface="Arial"/>
                <a:cs typeface="Arial"/>
              </a:rPr>
              <a:t>Standards</a:t>
            </a:r>
            <a:endParaRPr lang="en-US" sz="2400" b="1" dirty="0">
              <a:solidFill>
                <a:schemeClr val="bg1">
                  <a:lumMod val="9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582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1190</Words>
  <Application>Microsoft Macintosh PowerPoint</Application>
  <PresentationFormat>On-screen Show (16:10)</PresentationFormat>
  <Paragraphs>142</Paragraphs>
  <Slides>19</Slides>
  <Notes>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dc:creator>
  <cp:lastModifiedBy>Ed Roeber</cp:lastModifiedBy>
  <cp:revision>26</cp:revision>
  <dcterms:created xsi:type="dcterms:W3CDTF">2015-06-20T19:16:29Z</dcterms:created>
  <dcterms:modified xsi:type="dcterms:W3CDTF">2015-06-20T19:27:07Z</dcterms:modified>
</cp:coreProperties>
</file>