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8" r:id="rId1"/>
    <p:sldMasterId id="2147483731" r:id="rId2"/>
  </p:sldMasterIdLst>
  <p:notesMasterIdLst>
    <p:notesMasterId r:id="rId36"/>
  </p:notesMasterIdLst>
  <p:handoutMasterIdLst>
    <p:handoutMasterId r:id="rId37"/>
  </p:handoutMasterIdLst>
  <p:sldIdLst>
    <p:sldId id="451" r:id="rId3"/>
    <p:sldId id="359" r:id="rId4"/>
    <p:sldId id="346" r:id="rId5"/>
    <p:sldId id="423" r:id="rId6"/>
    <p:sldId id="455" r:id="rId7"/>
    <p:sldId id="456" r:id="rId8"/>
    <p:sldId id="457" r:id="rId9"/>
    <p:sldId id="458" r:id="rId10"/>
    <p:sldId id="465" r:id="rId11"/>
    <p:sldId id="427" r:id="rId12"/>
    <p:sldId id="459" r:id="rId13"/>
    <p:sldId id="461" r:id="rId14"/>
    <p:sldId id="462" r:id="rId15"/>
    <p:sldId id="463" r:id="rId16"/>
    <p:sldId id="464" r:id="rId17"/>
    <p:sldId id="472" r:id="rId18"/>
    <p:sldId id="473" r:id="rId19"/>
    <p:sldId id="475" r:id="rId20"/>
    <p:sldId id="476" r:id="rId21"/>
    <p:sldId id="477" r:id="rId22"/>
    <p:sldId id="474" r:id="rId23"/>
    <p:sldId id="434" r:id="rId24"/>
    <p:sldId id="453" r:id="rId25"/>
    <p:sldId id="454" r:id="rId26"/>
    <p:sldId id="467" r:id="rId27"/>
    <p:sldId id="466" r:id="rId28"/>
    <p:sldId id="468" r:id="rId29"/>
    <p:sldId id="469" r:id="rId30"/>
    <p:sldId id="470" r:id="rId31"/>
    <p:sldId id="471" r:id="rId32"/>
    <p:sldId id="452" r:id="rId33"/>
    <p:sldId id="450" r:id="rId34"/>
    <p:sldId id="41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Kathy Humphrey" initials="KH" lastIdx="3" clrIdx="0">
    <p:extLst/>
  </p:cmAuthor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 frameSlides="1"/>
  <p:showPr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2EEB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ECC"/>
          </a:solidFill>
        </a:fill>
      </a:tcStyle>
    </a:wholeTbl>
    <a:band2H>
      <a:tcTxStyle/>
      <a:tcStyle>
        <a:tcBdr/>
        <a:fill>
          <a:solidFill>
            <a:srgbClr val="E9EFE7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DCD"/>
          </a:solidFill>
        </a:fill>
      </a:tcStyle>
    </a:wholeTbl>
    <a:band2H>
      <a:tcTxStyle/>
      <a:tcStyle>
        <a:tcBdr/>
        <a:fill>
          <a:solidFill>
            <a:srgbClr val="F4F6E7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9E4"/>
          </a:solidFill>
        </a:fill>
      </a:tcStyle>
    </a:wholeTbl>
    <a:band2H>
      <a:tcTxStyle/>
      <a:tcStyle>
        <a:tcBdr/>
        <a:fill>
          <a:solidFill>
            <a:srgbClr val="E6EDF2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1"/>
    <p:restoredTop sz="70573" autoAdjust="0"/>
  </p:normalViewPr>
  <p:slideViewPr>
    <p:cSldViewPr snapToGrid="0">
      <p:cViewPr varScale="1">
        <p:scale>
          <a:sx n="75" d="100"/>
          <a:sy n="75" d="100"/>
        </p:scale>
        <p:origin x="-16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7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E2EC0-8244-7E41-98C2-AF8F58D80539}" type="datetimeFigureOut">
              <a:rPr lang="en-US" smtClean="0"/>
              <a:pPr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DB71A-D95A-1F44-AA24-4B4D641AE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5" name="Shape 7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approximately 30 pilot participants – a combination of arts teachers and supervising administrators – from districts across the state and representing theatre, dance, visual, arts and music K-12. A roster of participants is available on the web page noted on the screen.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MI Assessment Consortium is a non-profit, non-partisan education organization focused on promotion of quality assessment systems and practices – we have been commissioned by the MDE to make the resources and tools available through this program.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pilot project you are served by – Kathy Dewsbury-White, MAC CEO and MAEIA Project Director, Ed Roeber MAC and MAEIA project Assessment Director, Linda </a:t>
            </a:r>
            <a:r>
              <a:rPr lang="en-US" baseline="0" dirty="0" err="1" smtClean="0"/>
              <a:t>Wacyk</a:t>
            </a:r>
            <a:r>
              <a:rPr lang="en-US" baseline="0" dirty="0" smtClean="0"/>
              <a:t>, Communications Director and Jason O’Donnell executive assistant and project support. 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967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27" y="8684926"/>
            <a:ext cx="2972590" cy="457513"/>
          </a:xfrm>
          <a:prstGeom prst="rect">
            <a:avLst/>
          </a:prstGeom>
        </p:spPr>
        <p:txBody>
          <a:bodyPr lIns="90443" tIns="45222" rIns="90443" bIns="45222"/>
          <a:lstStyle/>
          <a:p>
            <a:pPr defTabSz="904433">
              <a:defRPr/>
            </a:pPr>
            <a:fld id="{EE1C06AF-5143-1849-9A49-36FC08B951BF}" type="slidenum">
              <a:rPr lang="en-US" kern="0" smtClean="0">
                <a:solidFill>
                  <a:sysClr val="windowText" lastClr="000000"/>
                </a:solidFill>
              </a:rPr>
              <a:pPr defTabSz="904433">
                <a:defRPr/>
              </a:pPr>
              <a:t>33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72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431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FDDD-1A01-6E4A-A830-6C0C1819FDF7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59802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2720-C940-D34B-80A2-541B90987617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88446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2E4-2F7E-DE42-BA40-4C635BC011AB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63335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3C00-905B-2F43-96DB-94FAF8F4237D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383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CD23-A395-BA44-A22F-FFCDE13432EA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4369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9-4F28-5342-8DEF-804908C7044D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952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8FE2-C1E9-3B44-847E-4A575DEB9A67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074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01E8-89E4-354C-B86A-0030617DEE3C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292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E21C-ACF2-2340-9DA4-F06871D8CA98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603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6A8B-F2C4-DE48-AA4F-CC9A4CF41CC2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23D2-ED36-CE4D-9353-0A9C888BF466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95346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10AE-BEDB-BB4F-BD5C-0FF2B942D61E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30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206-BBB2-4145-97C0-2FD033822772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27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6050" y="-308769"/>
            <a:ext cx="8229600" cy="83438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9AD6-A46D-674A-B654-87974BEEDAFF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380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D7C-A042-FF4B-A8FE-A41294E15BFF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41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2581-6EB4-8045-AFA9-6C3E808743DB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604548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16620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02891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5122-CE36-0E4E-920F-2FE5BB3AD670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1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26477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BE27-ADDC-7E41-B66C-7FCC22811213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49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8839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55AD-CBAA-CD44-9076-31F90DDD03EC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3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516803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7F-3546-1445-99BE-BDA61F35E660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382226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420F-ED0C-1243-94D4-1E990C99151D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4960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5A4-D275-924E-B6A1-48B7A53D6F6C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837199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800000">
            <a:off x="0" y="704088"/>
            <a:ext cx="9144000" cy="447320"/>
          </a:xfrm>
          <a:prstGeom prst="rect">
            <a:avLst/>
          </a:prstGeom>
        </p:spPr>
      </p:pic>
      <p:pic>
        <p:nvPicPr>
          <p:cNvPr id="2" name="Picture 1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5491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EEA1D6-3A9F-9149-9960-4A86598D94DB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22629"/>
            <a:ext cx="8229600" cy="51019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91694" y="205104"/>
            <a:ext cx="8066505" cy="73264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48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2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640080" indent="-246888" algn="l" rtl="0" eaLnBrk="1" latinLnBrk="0" hangingPunct="1">
        <a:spcBef>
          <a:spcPct val="20000"/>
        </a:spcBef>
        <a:buClr>
          <a:srgbClr val="008000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914400" indent="-246888" algn="l" rtl="0" eaLnBrk="1" latinLnBrk="0" hangingPunct="1">
        <a:spcBef>
          <a:spcPct val="20000"/>
        </a:spcBef>
        <a:buClr>
          <a:srgbClr val="3366FF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6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48D5-E20B-E84D-9335-B3B31411E0FA}" type="datetime1">
              <a:rPr lang="en-US" smtClean="0"/>
              <a:pPr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937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chiganassessmentconsortium.org/maeia-demonstrating-educator-effectiveness-pilot-project" TargetMode="External"/><Relationship Id="rId4" Type="http://schemas.openxmlformats.org/officeDocument/2006/relationships/hyperlink" Target="http://www.maeia-artsednetwork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lobal.gotomeeting.com/join/31029914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eia.artsed@gmail.com" TargetMode="External"/><Relationship Id="rId4" Type="http://schemas.openxmlformats.org/officeDocument/2006/relationships/hyperlink" Target="mailto:roeber@msu.edu" TargetMode="External"/><Relationship Id="rId5" Type="http://schemas.openxmlformats.org/officeDocument/2006/relationships/hyperlink" Target="mailto:jodonnell@michiganassessmentconsortium.org" TargetMode="External"/><Relationship Id="rId6" Type="http://schemas.openxmlformats.org/officeDocument/2006/relationships/hyperlink" Target="http://michiganassessmentconsortium.org/maeia-demonstrating-educator-effectiveness-pilot-project" TargetMode="Externa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chigan.gov/mde/0,4615,7-140-5683_75438-375532--,00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524048"/>
            <a:ext cx="7854696" cy="1488172"/>
          </a:xfrm>
        </p:spPr>
        <p:txBody>
          <a:bodyPr>
            <a:normAutofit/>
          </a:bodyPr>
          <a:lstStyle/>
          <a:p>
            <a:pPr marR="0" algn="ctr" defTabSz="457200" hangingPunct="0">
              <a:spcBef>
                <a:spcPts val="0"/>
              </a:spcBef>
              <a:buClrTx/>
              <a:buSzTx/>
            </a:pPr>
            <a:r>
              <a:rPr lang="en-US" sz="3200" b="1" cap="small" dirty="0" smtClean="0">
                <a:solidFill>
                  <a:srgbClr val="3366FF"/>
                </a:solidFill>
                <a:latin typeface="Franklin Gothic Book" panose="020B0503020102020204" pitchFamily="34" charset="0"/>
                <a:ea typeface="Roboto" pitchFamily="2" charset="0"/>
                <a:sym typeface="Palatino Linotype"/>
              </a:rPr>
              <a:t>Writing a SLO for Demonstrating </a:t>
            </a:r>
          </a:p>
          <a:p>
            <a:pPr marR="0" algn="ctr" defTabSz="457200" hangingPunct="0">
              <a:spcBef>
                <a:spcPts val="0"/>
              </a:spcBef>
              <a:buClrTx/>
              <a:buSzTx/>
            </a:pPr>
            <a:r>
              <a:rPr lang="en-US" sz="3200" b="1" cap="small" dirty="0" smtClean="0">
                <a:solidFill>
                  <a:srgbClr val="3366FF"/>
                </a:solidFill>
                <a:latin typeface="Franklin Gothic Book" panose="020B0503020102020204" pitchFamily="34" charset="0"/>
                <a:ea typeface="Roboto" pitchFamily="2" charset="0"/>
                <a:sym typeface="Palatino Linotype"/>
              </a:rPr>
              <a:t>Educator Effectiveness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3115242"/>
            <a:ext cx="7851648" cy="1170697"/>
          </a:xfrm>
        </p:spPr>
        <p:txBody>
          <a:bodyPr>
            <a:noAutofit/>
          </a:bodyPr>
          <a:lstStyle/>
          <a:p>
            <a:pPr algn="ctr"/>
            <a:r>
              <a:rPr lang="en-US" sz="4000" cap="small" dirty="0" smtClean="0"/>
              <a:t>Michigan Arts Education</a:t>
            </a:r>
            <a:br>
              <a:rPr lang="en-US" sz="4000" cap="small" dirty="0" smtClean="0"/>
            </a:br>
            <a:r>
              <a:rPr lang="en-US" sz="4000" cap="small" dirty="0" smtClean="0"/>
              <a:t>Instruction and Assessment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5190" y="1508016"/>
            <a:ext cx="287765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83720" y="1365821"/>
            <a:ext cx="1701800" cy="137160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Step-by-Step Overview of the MDE SLO Template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2216620"/>
            <a:ext cx="8162154" cy="1196258"/>
          </a:xfrm>
        </p:spPr>
        <p:txBody>
          <a:bodyPr/>
          <a:lstStyle/>
          <a:p>
            <a:r>
              <a:rPr lang="en-US" sz="4800" dirty="0" smtClean="0">
                <a:solidFill>
                  <a:srgbClr val="008000"/>
                </a:solidFill>
              </a:rPr>
              <a:t>MDE SLO Template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10 at 7.18.1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95" r="-99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Learning Objectives Template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Learning Objectives Template</a:t>
            </a:r>
            <a:endParaRPr lang="en-US" dirty="0"/>
          </a:p>
        </p:txBody>
      </p:sp>
      <p:pic>
        <p:nvPicPr>
          <p:cNvPr id="6" name="Content Placeholder 5" descr="Screen Shot 2017-01-10 at 7.19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992" b="-4992"/>
          <a:stretch>
            <a:fillRect/>
          </a:stretch>
        </p:blipFill>
        <p:spPr/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Learning Objectives Template</a:t>
            </a:r>
            <a:endParaRPr lang="en-US" dirty="0"/>
          </a:p>
        </p:txBody>
      </p:sp>
      <p:pic>
        <p:nvPicPr>
          <p:cNvPr id="5" name="Content Placeholder 4" descr="Screen Shot 2017-01-10 at 7.23.0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778" b="-16778"/>
          <a:stretch>
            <a:fillRect/>
          </a:stretch>
        </p:blipFill>
        <p:spPr>
          <a:xfrm>
            <a:off x="457200" y="795868"/>
            <a:ext cx="8229600" cy="5215466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Learning Objectives Template</a:t>
            </a:r>
            <a:endParaRPr lang="en-US" dirty="0"/>
          </a:p>
        </p:txBody>
      </p:sp>
      <p:pic>
        <p:nvPicPr>
          <p:cNvPr id="5" name="Content Placeholder 4" descr="Screen Shot 2017-01-10 at 7.23.18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843" b="-7843"/>
          <a:stretch>
            <a:fillRect/>
          </a:stretch>
        </p:blipFill>
        <p:spPr/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Learning Objectives Template</a:t>
            </a:r>
            <a:endParaRPr lang="en-US" dirty="0"/>
          </a:p>
        </p:txBody>
      </p:sp>
      <p:pic>
        <p:nvPicPr>
          <p:cNvPr id="5" name="Content Placeholder 4" descr="Screen Shot 2017-01-10 at 7.23.3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00" r="-1900"/>
          <a:stretch>
            <a:fillRect/>
          </a:stretch>
        </p:blipFill>
        <p:spPr/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Traverse Bay ISD Resources on SLOs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2216620"/>
            <a:ext cx="8162154" cy="1196258"/>
          </a:xfrm>
        </p:spPr>
        <p:txBody>
          <a:bodyPr/>
          <a:lstStyle/>
          <a:p>
            <a:r>
              <a:rPr lang="en-US" sz="4800" dirty="0" smtClean="0">
                <a:solidFill>
                  <a:srgbClr val="008000"/>
                </a:solidFill>
              </a:rPr>
              <a:t>Other SLO Resources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1-30 at 6.56.4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881" b="-288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TBAISD SLO Modules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30 at 7.02.0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604" r="-2160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TBAISD SLO Module 4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30 at 7.04.3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877" b="-19877"/>
          <a:stretch>
            <a:fillRect/>
          </a:stretch>
        </p:blipFill>
        <p:spPr>
          <a:xfrm>
            <a:off x="457200" y="711201"/>
            <a:ext cx="8229600" cy="561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TBAISD Module 4 – Guiding Questions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9751"/>
            <a:ext cx="8229600" cy="5034850"/>
          </a:xfrm>
        </p:spPr>
        <p:txBody>
          <a:bodyPr>
            <a:normAutofit lnSpcReduction="10000"/>
          </a:bodyPr>
          <a:lstStyle/>
          <a:p>
            <a:pPr marL="338138" indent="-338138"/>
            <a:r>
              <a:rPr lang="en-US" dirty="0" smtClean="0"/>
              <a:t>Pilot Participants</a:t>
            </a:r>
          </a:p>
          <a:p>
            <a:pPr marL="703898" lvl="1" indent="-338138"/>
            <a:r>
              <a:rPr lang="en-US" dirty="0" smtClean="0"/>
              <a:t>Carrie </a:t>
            </a:r>
            <a:r>
              <a:rPr lang="en-US" dirty="0" err="1" smtClean="0"/>
              <a:t>Jeruzal</a:t>
            </a:r>
            <a:r>
              <a:rPr lang="en-US" dirty="0" smtClean="0"/>
              <a:t> – K-12 Art Teacher, Pentwater PS</a:t>
            </a:r>
          </a:p>
          <a:p>
            <a:pPr marL="703898" lvl="1" indent="-338138"/>
            <a:r>
              <a:rPr lang="en-US" dirty="0" smtClean="0"/>
              <a:t>Cecilia </a:t>
            </a:r>
            <a:r>
              <a:rPr lang="en-US" dirty="0" err="1" smtClean="0"/>
              <a:t>Gollan</a:t>
            </a:r>
            <a:r>
              <a:rPr lang="en-US" dirty="0" smtClean="0"/>
              <a:t> – HS Art Teacher, Huron Valley 				Schools</a:t>
            </a:r>
          </a:p>
          <a:p>
            <a:pPr marL="338138" indent="-338138"/>
            <a:r>
              <a:rPr lang="en-US" dirty="0" smtClean="0"/>
              <a:t>MAC Staff</a:t>
            </a:r>
          </a:p>
          <a:p>
            <a:pPr marL="703898" lvl="1" indent="-338138"/>
            <a:r>
              <a:rPr lang="en-US" dirty="0" smtClean="0"/>
              <a:t>Ed Roeber</a:t>
            </a:r>
          </a:p>
          <a:p>
            <a:pPr marL="703898" lvl="1" indent="-338138"/>
            <a:r>
              <a:rPr lang="en-US" dirty="0" smtClean="0"/>
              <a:t>Jason O’Donnell</a:t>
            </a:r>
          </a:p>
          <a:p>
            <a:pPr marL="338138" indent="-338138"/>
            <a:r>
              <a:rPr lang="en-US" dirty="0" smtClean="0"/>
              <a:t>Pilot Project Web Page	</a:t>
            </a:r>
            <a:r>
              <a:rPr lang="en-US" sz="2400" u="sng" dirty="0" smtClean="0">
                <a:solidFill>
                  <a:srgbClr val="1F497D"/>
                </a:solidFill>
                <a:hlinkClick r:id="rId3"/>
              </a:rPr>
              <a:t>http://michiganassessmentconsortium.org/maeia-demonstrating-educator-effectiveness-pilot-project</a:t>
            </a:r>
            <a:endParaRPr lang="en-US" sz="2400" u="sng" dirty="0" smtClean="0">
              <a:solidFill>
                <a:srgbClr val="1F497D"/>
              </a:solidFill>
            </a:endParaRPr>
          </a:p>
          <a:p>
            <a:pPr marL="338138" indent="-338138"/>
            <a:r>
              <a:rPr lang="en-US" sz="2400" dirty="0" smtClean="0"/>
              <a:t>Website with all MAEIA  resources &amp; tools</a:t>
            </a:r>
          </a:p>
          <a:p>
            <a:pPr marL="338138" indent="0">
              <a:buNone/>
            </a:pPr>
            <a:r>
              <a:rPr lang="en-US" sz="2400" u="sng" dirty="0" smtClean="0">
                <a:hlinkClick r:id="rId4"/>
              </a:rPr>
              <a:t>http://www.maeia-artsednetwork.org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TBAISD Module 4 – Developing a SLO</a:t>
            </a:r>
            <a:endParaRPr lang="en-US" dirty="0"/>
          </a:p>
        </p:txBody>
      </p:sp>
      <p:pic>
        <p:nvPicPr>
          <p:cNvPr id="8" name="Content Placeholder 7" descr="Screen Shot 2017-01-30 at 7.06.5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2290" b="-62290"/>
          <a:stretch>
            <a:fillRect/>
          </a:stretch>
        </p:blipFill>
        <p:spPr>
          <a:xfrm>
            <a:off x="337497" y="728133"/>
            <a:ext cx="8798190" cy="4978400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TBAISD SLO Modules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smtClean="0">
                <a:solidFill>
                  <a:srgbClr val="0000FF"/>
                </a:solidFill>
              </a:rPr>
              <a:t>https://drive.google.com/drive/folders/0BxrLTrmGfGG1eTBrVzV6UzZQQkE?usp=sharing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a Useful and Useable SLO in the Arts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2216620"/>
            <a:ext cx="8162154" cy="1196258"/>
          </a:xfrm>
        </p:spPr>
        <p:txBody>
          <a:bodyPr/>
          <a:lstStyle/>
          <a:p>
            <a:r>
              <a:rPr lang="en-US" sz="4800" dirty="0" smtClean="0">
                <a:solidFill>
                  <a:srgbClr val="008000"/>
                </a:solidFill>
              </a:rPr>
              <a:t>Q &amp; A on SLO Development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your overall approach to the creation of the SLO you developed?</a:t>
            </a:r>
          </a:p>
          <a:p>
            <a:pPr lvl="1"/>
            <a:r>
              <a:rPr lang="en-US" dirty="0" smtClean="0"/>
              <a:t>Step-by-step</a:t>
            </a:r>
          </a:p>
          <a:p>
            <a:pPr lvl="1"/>
            <a:r>
              <a:rPr lang="en-US" dirty="0" smtClean="0"/>
              <a:t>Tackle some parts of the template first</a:t>
            </a:r>
          </a:p>
          <a:p>
            <a:pPr lvl="1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parts of the SLO development process were relatively easy to complete?</a:t>
            </a:r>
          </a:p>
          <a:p>
            <a:r>
              <a:rPr lang="en-US" dirty="0" smtClean="0"/>
              <a:t>Which parts were more challenging?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2 &amp; 3	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data sources did you use to describe the student population for your SLO?</a:t>
            </a:r>
          </a:p>
          <a:p>
            <a:pPr lvl="1"/>
            <a:r>
              <a:rPr lang="en-US" dirty="0" smtClean="0"/>
              <a:t>What baseline data on your students did you have available? What were the sources of the data?</a:t>
            </a:r>
          </a:p>
          <a:p>
            <a:pPr lvl="1"/>
            <a:r>
              <a:rPr lang="en-US" dirty="0" smtClean="0"/>
              <a:t>Did your district or school databases contribute to this is in any way?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assessments did you choose in your SLO?</a:t>
            </a:r>
          </a:p>
          <a:p>
            <a:pPr lvl="1"/>
            <a:r>
              <a:rPr lang="en-US" dirty="0" smtClean="0"/>
              <a:t>Did you use one or multiple assessments? Why?</a:t>
            </a:r>
          </a:p>
          <a:p>
            <a:pPr lvl="1"/>
            <a:r>
              <a:rPr lang="en-US" dirty="0" smtClean="0"/>
              <a:t>Did you use any of the MAEIA </a:t>
            </a:r>
            <a:r>
              <a:rPr lang="en-US" dirty="0" err="1" smtClean="0"/>
              <a:t>assessment(s</a:t>
            </a:r>
            <a:r>
              <a:rPr lang="en-US" dirty="0" smtClean="0"/>
              <a:t>)? If so, did you use them as is, or did you adapt them?</a:t>
            </a:r>
          </a:p>
          <a:p>
            <a:pPr lvl="1"/>
            <a:r>
              <a:rPr lang="en-US" dirty="0" smtClean="0"/>
              <a:t>Did you create or adapt any other assessments?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	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establish student growth targets?</a:t>
            </a:r>
          </a:p>
          <a:p>
            <a:pPr lvl="1"/>
            <a:r>
              <a:rPr lang="en-US" dirty="0" smtClean="0"/>
              <a:t>How did you assure that the targets were appropriate and reasonable for your students?</a:t>
            </a:r>
          </a:p>
          <a:p>
            <a:pPr lvl="1"/>
            <a:r>
              <a:rPr lang="en-US" dirty="0" smtClean="0"/>
              <a:t>Did you use any data to identify student needs?</a:t>
            </a:r>
          </a:p>
          <a:p>
            <a:pPr lvl="1"/>
            <a:r>
              <a:rPr lang="en-US" dirty="0" smtClean="0"/>
              <a:t>Were your targets related to your school and district goals? If so, how?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		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describe the instruction you planned?</a:t>
            </a:r>
          </a:p>
          <a:p>
            <a:pPr lvl="1"/>
            <a:r>
              <a:rPr lang="en-US" dirty="0" smtClean="0"/>
              <a:t>Did this change at all when you actually implemented the instruction?</a:t>
            </a:r>
          </a:p>
          <a:p>
            <a:pPr lvl="1"/>
            <a:r>
              <a:rPr lang="en-US" dirty="0" smtClean="0"/>
              <a:t>Did you formally or informally document what you actually taught? What did this documentation look like?</a:t>
            </a:r>
          </a:p>
          <a:p>
            <a:pPr lvl="1"/>
            <a:r>
              <a:rPr lang="en-US" dirty="0" smtClean="0"/>
              <a:t>If so, was this useful in your use of the SLO to demonstrate your effectiveness?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	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describe the manner in which the SLO was used in your overall teacher evaluation</a:t>
            </a:r>
          </a:p>
          <a:p>
            <a:pPr lvl="1"/>
            <a:r>
              <a:rPr lang="en-US" dirty="0" smtClean="0"/>
              <a:t>How much </a:t>
            </a:r>
            <a:r>
              <a:rPr lang="en-US" dirty="0" smtClean="0"/>
              <a:t>of your overall evaluation</a:t>
            </a:r>
            <a:r>
              <a:rPr lang="en-US" dirty="0" smtClean="0"/>
              <a:t> </a:t>
            </a:r>
            <a:r>
              <a:rPr lang="en-US" dirty="0" smtClean="0"/>
              <a:t>was </a:t>
            </a:r>
            <a:r>
              <a:rPr lang="en-US" smtClean="0"/>
              <a:t>the </a:t>
            </a:r>
            <a:r>
              <a:rPr lang="en-US" smtClean="0"/>
              <a:t>SLO? </a:t>
            </a:r>
            <a:endParaRPr lang="en-US" dirty="0" smtClean="0"/>
          </a:p>
          <a:p>
            <a:pPr lvl="1"/>
            <a:r>
              <a:rPr lang="en-US" dirty="0" smtClean="0"/>
              <a:t>How useful was the SLO for this?</a:t>
            </a:r>
          </a:p>
          <a:p>
            <a:pPr lvl="1"/>
            <a:r>
              <a:rPr lang="en-US" dirty="0" smtClean="0"/>
              <a:t>Did the individual who evaluated you understand the SLO you created and used? Did he or she find the SLO useful?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	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595" dirty="0" smtClean="0"/>
              <a:t>Project participants requested information on the following topics</a:t>
            </a:r>
          </a:p>
          <a:p>
            <a:pPr lvl="1"/>
            <a:r>
              <a:rPr lang="en-US" sz="2600" dirty="0" smtClean="0"/>
              <a:t>SLO development resources from MDE and others</a:t>
            </a:r>
          </a:p>
          <a:p>
            <a:pPr lvl="1"/>
            <a:r>
              <a:rPr lang="en-US" sz="2600" dirty="0" smtClean="0"/>
              <a:t>Overview of the SLO template available from MDE</a:t>
            </a:r>
          </a:p>
          <a:p>
            <a:pPr lvl="1"/>
            <a:r>
              <a:rPr lang="en-US" sz="2600" dirty="0" smtClean="0"/>
              <a:t>Practical suggestions for creating useful and useable SLOs in the arts</a:t>
            </a:r>
          </a:p>
          <a:p>
            <a:r>
              <a:rPr lang="en-US" sz="2600" dirty="0" smtClean="0"/>
              <a:t>Each of these will be addressed in the webinar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the Webinar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:dissolv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hope that this webinar has been helpful to you as you think about developing a SLO in the arts</a:t>
            </a:r>
          </a:p>
          <a:p>
            <a:r>
              <a:rPr lang="en-US" dirty="0" smtClean="0"/>
              <a:t>Thanks to Carrie and Cecilia for their thoughtful ideas and input about their experiences in developing and using a SLO</a:t>
            </a:r>
          </a:p>
          <a:p>
            <a:r>
              <a:rPr lang="en-US" dirty="0" smtClean="0"/>
              <a:t>A couple of reminders for each of you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	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err="1" smtClean="0">
                <a:cs typeface="Chalkboard"/>
              </a:rPr>
              <a:t>maeia-artsednetwork.org</a:t>
            </a:r>
            <a:r>
              <a:rPr lang="en-US" kern="0" dirty="0" smtClean="0">
                <a:cs typeface="Chalkboard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89877"/>
            <a:ext cx="9144000" cy="512064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489075" algn="l"/>
              </a:tabLst>
            </a:pPr>
            <a:r>
              <a:rPr lang="en-US" b="1" dirty="0" smtClean="0">
                <a:solidFill>
                  <a:srgbClr val="17375E"/>
                </a:solidFill>
              </a:rPr>
              <a:t>MAEIA DEE Webinar 3 – Documenting Instruction </a:t>
            </a:r>
          </a:p>
          <a:p>
            <a:pPr>
              <a:buNone/>
              <a:tabLst>
                <a:tab pos="1489075" algn="l"/>
              </a:tabLst>
            </a:pPr>
            <a:r>
              <a:rPr lang="en-US" dirty="0" smtClean="0"/>
              <a:t>	Wed, Mar 22, 2017 </a:t>
            </a:r>
          </a:p>
          <a:p>
            <a:pPr>
              <a:buNone/>
              <a:tabLst>
                <a:tab pos="1489075" algn="l"/>
              </a:tabLst>
            </a:pPr>
            <a:r>
              <a:rPr lang="en-US" dirty="0" smtClean="0"/>
              <a:t>	3:00 PM - 4:30 PM EST </a:t>
            </a:r>
          </a:p>
          <a:p>
            <a:pPr>
              <a:buNone/>
              <a:tabLst>
                <a:tab pos="1489075" algn="l"/>
              </a:tabLst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1F497D"/>
                </a:solidFill>
              </a:rPr>
              <a:t>Please join my meeting from your computer, tablet or smart phone</a:t>
            </a:r>
            <a:r>
              <a:rPr lang="en-US" dirty="0" smtClean="0"/>
              <a:t> </a:t>
            </a:r>
            <a:r>
              <a:rPr lang="en-US" dirty="0" smtClean="0">
                <a:solidFill>
                  <a:srgbClr val="1F497D"/>
                </a:solidFill>
                <a:hlinkClick r:id="rId2"/>
              </a:rPr>
              <a:t>https://global.gotomeeting.com/join/310299149 You can also dial in using your phone. United States: +1 (872) 240-3311 Access Code: 310-299-149 </a:t>
            </a:r>
            <a:endParaRPr lang="en-US" dirty="0" smtClean="0"/>
          </a:p>
          <a:p>
            <a:pPr>
              <a:tabLst>
                <a:tab pos="1489075" algn="l"/>
              </a:tabLst>
            </a:pPr>
            <a:r>
              <a:rPr lang="en-US" b="1" dirty="0" smtClean="0">
                <a:solidFill>
                  <a:srgbClr val="17375E"/>
                </a:solidFill>
              </a:rPr>
              <a:t>MAEIA DEE Webinar 4 – Putting the DEE All Together </a:t>
            </a:r>
            <a:r>
              <a:rPr lang="en-US" b="1" dirty="0" smtClean="0"/>
              <a:t>(April 19)</a:t>
            </a:r>
          </a:p>
          <a:p>
            <a:pPr>
              <a:tabLst>
                <a:tab pos="1489075" algn="l"/>
              </a:tabLst>
            </a:pPr>
            <a:r>
              <a:rPr lang="en-US" b="1" dirty="0" smtClean="0">
                <a:solidFill>
                  <a:srgbClr val="17375E"/>
                </a:solidFill>
              </a:rPr>
              <a:t>In-Person Project Meeting </a:t>
            </a:r>
            <a:r>
              <a:rPr lang="en-US" b="1" dirty="0" smtClean="0"/>
              <a:t>(May 24)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Upcoming DEE Webinars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2725" y="1497865"/>
            <a:ext cx="8176260" cy="477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rgbClr val="1F497D"/>
                </a:solidFill>
                <a:latin typeface="Candara" panose="020E0502030303020204" pitchFamily="34" charset="0"/>
              </a:rPr>
              <a:t>MAEIA </a:t>
            </a:r>
            <a:r>
              <a:rPr lang="en-US" altLang="en-US" sz="2800" dirty="0">
                <a:solidFill>
                  <a:srgbClr val="1F497D"/>
                </a:solidFill>
                <a:latin typeface="Candara" panose="020E0502030303020204" pitchFamily="34" charset="0"/>
              </a:rPr>
              <a:t>Project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1F497D"/>
                </a:solidFill>
                <a:latin typeface="Candara" panose="020E0502030303020204" pitchFamily="34" charset="0"/>
              </a:rPr>
              <a:t>517-816-4520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1F497D"/>
                </a:solidFill>
                <a:hlinkClick r:id="rId3"/>
              </a:rPr>
              <a:t>maeia.artsed@gmail.com</a:t>
            </a:r>
            <a:endParaRPr lang="en-US" u="sng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1800" b="1" u="sng" dirty="0" smtClean="0">
                <a:solidFill>
                  <a:srgbClr val="1F497D"/>
                </a:solidFill>
              </a:rPr>
              <a:t>Ed </a:t>
            </a:r>
            <a:r>
              <a:rPr lang="en-US" sz="1800" b="1" u="sng" dirty="0" err="1" smtClean="0">
                <a:solidFill>
                  <a:srgbClr val="1F497D"/>
                </a:solidFill>
              </a:rPr>
              <a:t>Roeber</a:t>
            </a:r>
            <a:endParaRPr lang="en-US" sz="1800" b="1" u="sng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hlinkClick r:id="rId4"/>
              </a:rPr>
              <a:t>roeber@msu.edu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1F497D"/>
                </a:solidFill>
              </a:rPr>
              <a:t>Jason O’Donnell</a:t>
            </a:r>
          </a:p>
          <a:p>
            <a:pPr marL="0" indent="0">
              <a:buNone/>
            </a:pPr>
            <a:r>
              <a:rPr lang="en-US" sz="1800" b="1" u="sng" dirty="0" smtClean="0">
                <a:solidFill>
                  <a:srgbClr val="568D11"/>
                </a:solidFill>
                <a:hlinkClick r:id="rId5"/>
              </a:rPr>
              <a:t>jodonnell@michiganassessmentconsortium.org</a:t>
            </a:r>
            <a:endParaRPr lang="en-US" sz="1800" b="1" u="sng" dirty="0" smtClean="0">
              <a:solidFill>
                <a:srgbClr val="568D1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Pilot Project Web Page</a:t>
            </a:r>
            <a:r>
              <a:rPr lang="en-US" sz="2400" dirty="0" smtClean="0"/>
              <a:t>	</a:t>
            </a:r>
            <a:r>
              <a:rPr lang="en-US" sz="2400" u="sng" dirty="0" smtClean="0">
                <a:solidFill>
                  <a:srgbClr val="000000"/>
                </a:solidFill>
                <a:hlinkClick r:id="rId6"/>
              </a:rPr>
              <a:t>http://michiganassessmentconsortium.org/maeia-demonstrating-educator-effectiveness-pilot-project</a:t>
            </a:r>
            <a:endParaRPr lang="en-US" sz="24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Contact Us</a:t>
            </a:r>
          </a:p>
        </p:txBody>
      </p:sp>
      <p:pic>
        <p:nvPicPr>
          <p:cNvPr id="7" name="Picture 6" descr="MAEIA_LOGO_TAGLINE_FINA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293" r="20110"/>
          <a:stretch/>
        </p:blipFill>
        <p:spPr>
          <a:xfrm>
            <a:off x="5606627" y="1815677"/>
            <a:ext cx="2506980" cy="158115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-8839201" y="6096000"/>
            <a:ext cx="6942667" cy="1524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07300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MDE Resources for Writing a SLO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2216620"/>
            <a:ext cx="8162154" cy="1196258"/>
          </a:xfrm>
        </p:spPr>
        <p:txBody>
          <a:bodyPr/>
          <a:lstStyle/>
          <a:p>
            <a:r>
              <a:rPr lang="en-US" sz="4800" dirty="0" smtClean="0">
                <a:solidFill>
                  <a:srgbClr val="008000"/>
                </a:solidFill>
              </a:rPr>
              <a:t>MDE SLO Resources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“MDE”</a:t>
            </a:r>
          </a:p>
          <a:p>
            <a:r>
              <a:rPr lang="en-US" dirty="0" smtClean="0"/>
              <a:t>Select Michigan Department of Education from the list</a:t>
            </a:r>
          </a:p>
          <a:p>
            <a:r>
              <a:rPr lang="en-US" dirty="0" smtClean="0"/>
              <a:t>Search on “SLO”</a:t>
            </a:r>
          </a:p>
          <a:p>
            <a:r>
              <a:rPr lang="en-US" dirty="0" smtClean="0"/>
              <a:t>This page loads: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http://www.michigan.gov/mde/0,4615,7-140-5683_75438-375532--,00.html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MDE SLO Resource Page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1-10 at 7.07.43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88" r="-878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MDE SLO Resource Page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10 at 7.11.24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844" r="-1684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456" y="205104"/>
            <a:ext cx="8687544" cy="7326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 Learning Objectives Guidance Document</a:t>
            </a:r>
            <a:endParaRPr lang="en-US" sz="28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1-10 at 7.15.31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936" r="-1993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Learning Objectives FAQ</a:t>
            </a:r>
            <a:endParaRPr lang="en-US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694" y="205104"/>
            <a:ext cx="8752306" cy="732641"/>
          </a:xfrm>
        </p:spPr>
        <p:txBody>
          <a:bodyPr>
            <a:normAutofit/>
          </a:bodyPr>
          <a:lstStyle/>
          <a:p>
            <a:r>
              <a:rPr lang="en-US" dirty="0" smtClean="0"/>
              <a:t>Student Learning Objectives Checklist</a:t>
            </a:r>
            <a:endParaRPr lang="en-US" dirty="0"/>
          </a:p>
        </p:txBody>
      </p:sp>
      <p:pic>
        <p:nvPicPr>
          <p:cNvPr id="6" name="Content Placeholder 5" descr="Screen Shot 2017-01-10 at 7.26.44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23" r="-5723"/>
          <a:stretch>
            <a:fillRect/>
          </a:stretch>
        </p:blipFill>
        <p:spPr/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EA 2016 - 17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EIA Presentations">
      <a:majorFont>
        <a:latin typeface="Varela Roun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EIA">
  <a:themeElements>
    <a:clrScheme name="MAE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00FF"/>
      </a:hlink>
      <a:folHlink>
        <a:srgbClr val="FF00FF"/>
      </a:folHlink>
    </a:clrScheme>
    <a:fontScheme name="MAEI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E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- MAEIA 2016-17 Presenters Guide 08242016</Template>
  <TotalTime>3083</TotalTime>
  <Words>982</Words>
  <Application>Microsoft Macintosh PowerPoint</Application>
  <PresentationFormat>On-screen Show (4:3)</PresentationFormat>
  <Paragraphs>113</Paragraphs>
  <Slides>33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MAEA 2016 - 17 Template</vt:lpstr>
      <vt:lpstr>Custom Design</vt:lpstr>
      <vt:lpstr>Michigan Arts Education Instruction and Assessment</vt:lpstr>
      <vt:lpstr>Introductions</vt:lpstr>
      <vt:lpstr>Overview of the Webinar</vt:lpstr>
      <vt:lpstr>MDE SLO Resources</vt:lpstr>
      <vt:lpstr>MDE SLO Resource Page</vt:lpstr>
      <vt:lpstr>MDE SLO Resource Page</vt:lpstr>
      <vt:lpstr>Student Learning Objectives Guidance Document</vt:lpstr>
      <vt:lpstr>Student Learning Objectives FAQ</vt:lpstr>
      <vt:lpstr>Student Learning Objectives Checklist</vt:lpstr>
      <vt:lpstr>MDE SLO Template</vt:lpstr>
      <vt:lpstr>Student Learning Objectives Template</vt:lpstr>
      <vt:lpstr>Student Learning Objectives Template</vt:lpstr>
      <vt:lpstr>Student Learning Objectives Template</vt:lpstr>
      <vt:lpstr>Student Learning Objectives Template</vt:lpstr>
      <vt:lpstr>Student Learning Objectives Template</vt:lpstr>
      <vt:lpstr>Other SLO Resources</vt:lpstr>
      <vt:lpstr>TBAISD SLO Modules</vt:lpstr>
      <vt:lpstr>TBAISD SLO Module 4</vt:lpstr>
      <vt:lpstr>TBAISD Module 4 – Guiding Questions</vt:lpstr>
      <vt:lpstr>TBAISD Module 4 – Developing a SLO</vt:lpstr>
      <vt:lpstr>TBAISD SLO Modules</vt:lpstr>
      <vt:lpstr>Q &amp; A on SLO Development</vt:lpstr>
      <vt:lpstr>Question 1</vt:lpstr>
      <vt:lpstr>Questions 2 &amp; 3 </vt:lpstr>
      <vt:lpstr>Question 4</vt:lpstr>
      <vt:lpstr>Question 5 </vt:lpstr>
      <vt:lpstr>Question 6  </vt:lpstr>
      <vt:lpstr>Question 7 </vt:lpstr>
      <vt:lpstr>Question 8 </vt:lpstr>
      <vt:lpstr>In Closing </vt:lpstr>
      <vt:lpstr>maeia-artsednetwork.org </vt:lpstr>
      <vt:lpstr>Upcoming DEE Webinars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Anne</dc:creator>
  <cp:lastModifiedBy>Ed Roeber</cp:lastModifiedBy>
  <cp:revision>209</cp:revision>
  <cp:lastPrinted>2017-02-08T12:58:54Z</cp:lastPrinted>
  <dcterms:created xsi:type="dcterms:W3CDTF">2017-02-08T21:14:45Z</dcterms:created>
  <dcterms:modified xsi:type="dcterms:W3CDTF">2017-02-08T21:15:24Z</dcterms:modified>
</cp:coreProperties>
</file>