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5" r:id="rId4"/>
    <p:sldId id="266" r:id="rId5"/>
    <p:sldId id="267" r:id="rId6"/>
    <p:sldId id="268" r:id="rId7"/>
    <p:sldId id="269" r:id="rId8"/>
    <p:sldId id="270" r:id="rId9"/>
    <p:sldId id="271" r:id="rId10"/>
    <p:sldId id="272" r:id="rId11"/>
    <p:sldId id="273" r:id="rId12"/>
    <p:sldId id="258"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60"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DD"/>
    <a:srgbClr val="2F31BD"/>
    <a:srgbClr val="89C756"/>
    <a:srgbClr val="87BA82"/>
    <a:srgbClr val="8BC882"/>
    <a:srgbClr val="8BC8CD"/>
    <a:srgbClr val="0065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1" autoAdjust="0"/>
    <p:restoredTop sz="94660"/>
  </p:normalViewPr>
  <p:slideViewPr>
    <p:cSldViewPr snapToGrid="0" snapToObjects="1" showGuides="1">
      <p:cViewPr varScale="1">
        <p:scale>
          <a:sx n="95" d="100"/>
          <a:sy n="95" d="100"/>
        </p:scale>
        <p:origin x="-120" y="-312"/>
      </p:cViewPr>
      <p:guideLst>
        <p:guide orient="horz" pos="252"/>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Students</a:t>
            </a:r>
            <a:r>
              <a:rPr lang="en-US" baseline="0" dirty="0"/>
              <a:t> Who Scored 301 in Third </a:t>
            </a:r>
            <a:r>
              <a:rPr lang="en-US" baseline="0" dirty="0" smtClean="0"/>
              <a:t>Grade Reading</a:t>
            </a:r>
            <a:endParaRPr lang="en-US" dirty="0"/>
          </a:p>
        </c:rich>
      </c:tx>
      <c:overlay val="0"/>
    </c:title>
    <c:autoTitleDeleted val="0"/>
    <c:plotArea>
      <c:layout/>
      <c:barChart>
        <c:barDir val="col"/>
        <c:grouping val="clustered"/>
        <c:varyColors val="0"/>
        <c:ser>
          <c:idx val="0"/>
          <c:order val="0"/>
          <c:tx>
            <c:v>Frequency</c:v>
          </c:tx>
          <c:invertIfNegative val="0"/>
          <c:cat>
            <c:strRef>
              <c:f>Sheet3!$A$2:$A$17</c:f>
              <c:strCache>
                <c:ptCount val="16"/>
                <c:pt idx="0">
                  <c:v>375</c:v>
                </c:pt>
                <c:pt idx="1">
                  <c:v>380</c:v>
                </c:pt>
                <c:pt idx="2">
                  <c:v>385</c:v>
                </c:pt>
                <c:pt idx="3">
                  <c:v>390</c:v>
                </c:pt>
                <c:pt idx="4">
                  <c:v>395</c:v>
                </c:pt>
                <c:pt idx="5">
                  <c:v>400</c:v>
                </c:pt>
                <c:pt idx="6">
                  <c:v>405</c:v>
                </c:pt>
                <c:pt idx="7">
                  <c:v>410</c:v>
                </c:pt>
                <c:pt idx="8">
                  <c:v>415</c:v>
                </c:pt>
                <c:pt idx="9">
                  <c:v>420</c:v>
                </c:pt>
                <c:pt idx="10">
                  <c:v>425</c:v>
                </c:pt>
                <c:pt idx="11">
                  <c:v>430</c:v>
                </c:pt>
                <c:pt idx="12">
                  <c:v>435</c:v>
                </c:pt>
                <c:pt idx="13">
                  <c:v>440</c:v>
                </c:pt>
                <c:pt idx="14">
                  <c:v>445</c:v>
                </c:pt>
                <c:pt idx="15">
                  <c:v>More</c:v>
                </c:pt>
              </c:strCache>
            </c:strRef>
          </c:cat>
          <c:val>
            <c:numRef>
              <c:f>Sheet3!$B$2:$B$17</c:f>
              <c:numCache>
                <c:formatCode>General</c:formatCode>
                <c:ptCount val="16"/>
                <c:pt idx="0">
                  <c:v>9.0</c:v>
                </c:pt>
                <c:pt idx="1">
                  <c:v>3.0</c:v>
                </c:pt>
                <c:pt idx="2">
                  <c:v>22.0</c:v>
                </c:pt>
                <c:pt idx="3">
                  <c:v>14.0</c:v>
                </c:pt>
                <c:pt idx="4">
                  <c:v>17.0</c:v>
                </c:pt>
                <c:pt idx="5">
                  <c:v>15.0</c:v>
                </c:pt>
                <c:pt idx="6">
                  <c:v>24.0</c:v>
                </c:pt>
                <c:pt idx="7">
                  <c:v>14.0</c:v>
                </c:pt>
                <c:pt idx="8">
                  <c:v>20.0</c:v>
                </c:pt>
                <c:pt idx="9">
                  <c:v>9.0</c:v>
                </c:pt>
                <c:pt idx="10">
                  <c:v>20.0</c:v>
                </c:pt>
                <c:pt idx="11">
                  <c:v>7.0</c:v>
                </c:pt>
                <c:pt idx="12">
                  <c:v>2.0</c:v>
                </c:pt>
                <c:pt idx="13">
                  <c:v>4.0</c:v>
                </c:pt>
                <c:pt idx="14">
                  <c:v>2.0</c:v>
                </c:pt>
                <c:pt idx="15">
                  <c:v>0.0</c:v>
                </c:pt>
              </c:numCache>
            </c:numRef>
          </c:val>
        </c:ser>
        <c:dLbls>
          <c:showLegendKey val="0"/>
          <c:showVal val="0"/>
          <c:showCatName val="0"/>
          <c:showSerName val="0"/>
          <c:showPercent val="0"/>
          <c:showBubbleSize val="0"/>
        </c:dLbls>
        <c:gapWidth val="150"/>
        <c:axId val="2137797144"/>
        <c:axId val="2137802872"/>
      </c:barChart>
      <c:lineChart>
        <c:grouping val="standard"/>
        <c:varyColors val="0"/>
        <c:ser>
          <c:idx val="1"/>
          <c:order val="1"/>
          <c:tx>
            <c:v>Cumulative %</c:v>
          </c:tx>
          <c:cat>
            <c:strRef>
              <c:f>Sheet3!$A$2:$A$17</c:f>
              <c:strCache>
                <c:ptCount val="16"/>
                <c:pt idx="0">
                  <c:v>375</c:v>
                </c:pt>
                <c:pt idx="1">
                  <c:v>380</c:v>
                </c:pt>
                <c:pt idx="2">
                  <c:v>385</c:v>
                </c:pt>
                <c:pt idx="3">
                  <c:v>390</c:v>
                </c:pt>
                <c:pt idx="4">
                  <c:v>395</c:v>
                </c:pt>
                <c:pt idx="5">
                  <c:v>400</c:v>
                </c:pt>
                <c:pt idx="6">
                  <c:v>405</c:v>
                </c:pt>
                <c:pt idx="7">
                  <c:v>410</c:v>
                </c:pt>
                <c:pt idx="8">
                  <c:v>415</c:v>
                </c:pt>
                <c:pt idx="9">
                  <c:v>420</c:v>
                </c:pt>
                <c:pt idx="10">
                  <c:v>425</c:v>
                </c:pt>
                <c:pt idx="11">
                  <c:v>430</c:v>
                </c:pt>
                <c:pt idx="12">
                  <c:v>435</c:v>
                </c:pt>
                <c:pt idx="13">
                  <c:v>440</c:v>
                </c:pt>
                <c:pt idx="14">
                  <c:v>445</c:v>
                </c:pt>
                <c:pt idx="15">
                  <c:v>More</c:v>
                </c:pt>
              </c:strCache>
            </c:strRef>
          </c:cat>
          <c:val>
            <c:numRef>
              <c:f>Sheet3!$C$2:$C$17</c:f>
              <c:numCache>
                <c:formatCode>0.00%</c:formatCode>
                <c:ptCount val="16"/>
                <c:pt idx="0">
                  <c:v>0.0494505494505495</c:v>
                </c:pt>
                <c:pt idx="1">
                  <c:v>0.0659340659340659</c:v>
                </c:pt>
                <c:pt idx="2">
                  <c:v>0.186813186813187</c:v>
                </c:pt>
                <c:pt idx="3">
                  <c:v>0.263736263736264</c:v>
                </c:pt>
                <c:pt idx="4">
                  <c:v>0.357142857142857</c:v>
                </c:pt>
                <c:pt idx="5">
                  <c:v>0.43956043956044</c:v>
                </c:pt>
                <c:pt idx="6">
                  <c:v>0.571428571428572</c:v>
                </c:pt>
                <c:pt idx="7">
                  <c:v>0.648351648351648</c:v>
                </c:pt>
                <c:pt idx="8">
                  <c:v>0.758241758241758</c:v>
                </c:pt>
                <c:pt idx="9">
                  <c:v>0.807692307692308</c:v>
                </c:pt>
                <c:pt idx="10">
                  <c:v>0.917582417582418</c:v>
                </c:pt>
                <c:pt idx="11">
                  <c:v>0.956043956043956</c:v>
                </c:pt>
                <c:pt idx="12">
                  <c:v>0.967032967032967</c:v>
                </c:pt>
                <c:pt idx="13">
                  <c:v>0.989010989010989</c:v>
                </c:pt>
                <c:pt idx="14">
                  <c:v>1.0</c:v>
                </c:pt>
                <c:pt idx="15">
                  <c:v>1.0</c:v>
                </c:pt>
              </c:numCache>
            </c:numRef>
          </c:val>
          <c:smooth val="0"/>
        </c:ser>
        <c:dLbls>
          <c:showLegendKey val="0"/>
          <c:showVal val="0"/>
          <c:showCatName val="0"/>
          <c:showSerName val="0"/>
          <c:showPercent val="0"/>
          <c:showBubbleSize val="0"/>
        </c:dLbls>
        <c:marker val="1"/>
        <c:smooth val="0"/>
        <c:axId val="2137811688"/>
        <c:axId val="2137808536"/>
      </c:lineChart>
      <c:catAx>
        <c:axId val="2137797144"/>
        <c:scaling>
          <c:orientation val="minMax"/>
        </c:scaling>
        <c:delete val="0"/>
        <c:axPos val="b"/>
        <c:title>
          <c:tx>
            <c:rich>
              <a:bodyPr/>
              <a:lstStyle/>
              <a:p>
                <a:pPr>
                  <a:defRPr/>
                </a:pPr>
                <a:r>
                  <a:rPr lang="en-US"/>
                  <a:t>4th</a:t>
                </a:r>
                <a:r>
                  <a:rPr lang="en-US" baseline="0"/>
                  <a:t> Grade Reading Scale Score</a:t>
                </a:r>
                <a:endParaRPr lang="en-US"/>
              </a:p>
            </c:rich>
          </c:tx>
          <c:overlay val="0"/>
        </c:title>
        <c:numFmt formatCode="General" sourceLinked="0"/>
        <c:majorTickMark val="out"/>
        <c:minorTickMark val="none"/>
        <c:tickLblPos val="nextTo"/>
        <c:crossAx val="2137802872"/>
        <c:crosses val="autoZero"/>
        <c:auto val="1"/>
        <c:lblAlgn val="ctr"/>
        <c:lblOffset val="100"/>
        <c:noMultiLvlLbl val="0"/>
      </c:catAx>
      <c:valAx>
        <c:axId val="2137802872"/>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2137797144"/>
        <c:crosses val="autoZero"/>
        <c:crossBetween val="between"/>
      </c:valAx>
      <c:valAx>
        <c:axId val="2137808536"/>
        <c:scaling>
          <c:orientation val="minMax"/>
          <c:max val="1.0"/>
        </c:scaling>
        <c:delete val="0"/>
        <c:axPos val="r"/>
        <c:numFmt formatCode="0.00%" sourceLinked="1"/>
        <c:majorTickMark val="out"/>
        <c:minorTickMark val="none"/>
        <c:tickLblPos val="nextTo"/>
        <c:crossAx val="2137811688"/>
        <c:crosses val="max"/>
        <c:crossBetween val="between"/>
      </c:valAx>
      <c:catAx>
        <c:axId val="2137811688"/>
        <c:scaling>
          <c:orientation val="minMax"/>
        </c:scaling>
        <c:delete val="1"/>
        <c:axPos val="b"/>
        <c:numFmt formatCode="General" sourceLinked="1"/>
        <c:majorTickMark val="out"/>
        <c:minorTickMark val="none"/>
        <c:tickLblPos val="nextTo"/>
        <c:crossAx val="2137808536"/>
        <c:crosses val="autoZero"/>
        <c:auto val="1"/>
        <c:lblAlgn val="ctr"/>
        <c:lblOffset val="100"/>
        <c:noMultiLvlLbl val="0"/>
      </c:cat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Students</a:t>
            </a:r>
            <a:r>
              <a:rPr lang="en-US" baseline="0" dirty="0"/>
              <a:t> Who Scored a </a:t>
            </a:r>
            <a:r>
              <a:rPr lang="en-US" baseline="0" dirty="0" smtClean="0"/>
              <a:t>415 on Fourth Grade Reading</a:t>
            </a:r>
            <a:endParaRPr lang="en-US" dirty="0"/>
          </a:p>
        </c:rich>
      </c:tx>
      <c:overlay val="0"/>
    </c:title>
    <c:autoTitleDeleted val="0"/>
    <c:plotArea>
      <c:layout/>
      <c:barChart>
        <c:barDir val="col"/>
        <c:grouping val="clustered"/>
        <c:varyColors val="0"/>
        <c:ser>
          <c:idx val="0"/>
          <c:order val="0"/>
          <c:tx>
            <c:v>Frequency</c:v>
          </c:tx>
          <c:invertIfNegative val="0"/>
          <c:cat>
            <c:strRef>
              <c:f>Sheet4!$A$2:$A$28</c:f>
              <c:strCache>
                <c:ptCount val="27"/>
                <c:pt idx="0">
                  <c:v>270</c:v>
                </c:pt>
                <c:pt idx="1">
                  <c:v>275</c:v>
                </c:pt>
                <c:pt idx="2">
                  <c:v>280</c:v>
                </c:pt>
                <c:pt idx="3">
                  <c:v>285</c:v>
                </c:pt>
                <c:pt idx="4">
                  <c:v>290</c:v>
                </c:pt>
                <c:pt idx="5">
                  <c:v>295</c:v>
                </c:pt>
                <c:pt idx="6">
                  <c:v>300</c:v>
                </c:pt>
                <c:pt idx="7">
                  <c:v>305</c:v>
                </c:pt>
                <c:pt idx="8">
                  <c:v>310</c:v>
                </c:pt>
                <c:pt idx="9">
                  <c:v>315</c:v>
                </c:pt>
                <c:pt idx="10">
                  <c:v>320</c:v>
                </c:pt>
                <c:pt idx="11">
                  <c:v>325</c:v>
                </c:pt>
                <c:pt idx="12">
                  <c:v>330</c:v>
                </c:pt>
                <c:pt idx="13">
                  <c:v>335</c:v>
                </c:pt>
                <c:pt idx="14">
                  <c:v>340</c:v>
                </c:pt>
                <c:pt idx="15">
                  <c:v>345</c:v>
                </c:pt>
                <c:pt idx="16">
                  <c:v>350</c:v>
                </c:pt>
                <c:pt idx="17">
                  <c:v>355</c:v>
                </c:pt>
                <c:pt idx="18">
                  <c:v>360</c:v>
                </c:pt>
                <c:pt idx="19">
                  <c:v>365</c:v>
                </c:pt>
                <c:pt idx="20">
                  <c:v>370</c:v>
                </c:pt>
                <c:pt idx="21">
                  <c:v>375</c:v>
                </c:pt>
                <c:pt idx="22">
                  <c:v>380</c:v>
                </c:pt>
                <c:pt idx="23">
                  <c:v>385</c:v>
                </c:pt>
                <c:pt idx="24">
                  <c:v>390</c:v>
                </c:pt>
                <c:pt idx="25">
                  <c:v>395</c:v>
                </c:pt>
                <c:pt idx="26">
                  <c:v>More</c:v>
                </c:pt>
              </c:strCache>
            </c:strRef>
          </c:cat>
          <c:val>
            <c:numRef>
              <c:f>Sheet4!$B$2:$B$28</c:f>
              <c:numCache>
                <c:formatCode>General</c:formatCode>
                <c:ptCount val="27"/>
                <c:pt idx="0">
                  <c:v>0.0</c:v>
                </c:pt>
                <c:pt idx="1">
                  <c:v>1.0</c:v>
                </c:pt>
                <c:pt idx="2">
                  <c:v>0.0</c:v>
                </c:pt>
                <c:pt idx="3">
                  <c:v>3.0</c:v>
                </c:pt>
                <c:pt idx="4">
                  <c:v>3.0</c:v>
                </c:pt>
                <c:pt idx="5">
                  <c:v>10.0</c:v>
                </c:pt>
                <c:pt idx="6">
                  <c:v>6.0</c:v>
                </c:pt>
                <c:pt idx="7">
                  <c:v>19.0</c:v>
                </c:pt>
                <c:pt idx="8">
                  <c:v>21.0</c:v>
                </c:pt>
                <c:pt idx="9">
                  <c:v>50.0</c:v>
                </c:pt>
                <c:pt idx="10">
                  <c:v>33.0</c:v>
                </c:pt>
                <c:pt idx="11">
                  <c:v>65.0</c:v>
                </c:pt>
                <c:pt idx="12">
                  <c:v>32.0</c:v>
                </c:pt>
                <c:pt idx="13">
                  <c:v>27.0</c:v>
                </c:pt>
                <c:pt idx="14">
                  <c:v>39.0</c:v>
                </c:pt>
                <c:pt idx="15">
                  <c:v>22.0</c:v>
                </c:pt>
                <c:pt idx="16">
                  <c:v>13.0</c:v>
                </c:pt>
                <c:pt idx="17">
                  <c:v>0.0</c:v>
                </c:pt>
                <c:pt idx="18">
                  <c:v>4.0</c:v>
                </c:pt>
                <c:pt idx="19">
                  <c:v>3.0</c:v>
                </c:pt>
                <c:pt idx="20">
                  <c:v>0.0</c:v>
                </c:pt>
                <c:pt idx="21">
                  <c:v>1.0</c:v>
                </c:pt>
                <c:pt idx="22">
                  <c:v>0.0</c:v>
                </c:pt>
                <c:pt idx="23">
                  <c:v>0.0</c:v>
                </c:pt>
                <c:pt idx="24">
                  <c:v>0.0</c:v>
                </c:pt>
                <c:pt idx="25">
                  <c:v>1.0</c:v>
                </c:pt>
                <c:pt idx="26">
                  <c:v>0.0</c:v>
                </c:pt>
              </c:numCache>
            </c:numRef>
          </c:val>
        </c:ser>
        <c:dLbls>
          <c:showLegendKey val="0"/>
          <c:showVal val="0"/>
          <c:showCatName val="0"/>
          <c:showSerName val="0"/>
          <c:showPercent val="0"/>
          <c:showBubbleSize val="0"/>
        </c:dLbls>
        <c:gapWidth val="150"/>
        <c:axId val="2046773144"/>
        <c:axId val="2046778872"/>
      </c:barChart>
      <c:lineChart>
        <c:grouping val="standard"/>
        <c:varyColors val="0"/>
        <c:ser>
          <c:idx val="1"/>
          <c:order val="1"/>
          <c:tx>
            <c:v>Cumulative %</c:v>
          </c:tx>
          <c:cat>
            <c:strRef>
              <c:f>Sheet4!$A$2:$A$28</c:f>
              <c:strCache>
                <c:ptCount val="27"/>
                <c:pt idx="0">
                  <c:v>270</c:v>
                </c:pt>
                <c:pt idx="1">
                  <c:v>275</c:v>
                </c:pt>
                <c:pt idx="2">
                  <c:v>280</c:v>
                </c:pt>
                <c:pt idx="3">
                  <c:v>285</c:v>
                </c:pt>
                <c:pt idx="4">
                  <c:v>290</c:v>
                </c:pt>
                <c:pt idx="5">
                  <c:v>295</c:v>
                </c:pt>
                <c:pt idx="6">
                  <c:v>300</c:v>
                </c:pt>
                <c:pt idx="7">
                  <c:v>305</c:v>
                </c:pt>
                <c:pt idx="8">
                  <c:v>310</c:v>
                </c:pt>
                <c:pt idx="9">
                  <c:v>315</c:v>
                </c:pt>
                <c:pt idx="10">
                  <c:v>320</c:v>
                </c:pt>
                <c:pt idx="11">
                  <c:v>325</c:v>
                </c:pt>
                <c:pt idx="12">
                  <c:v>330</c:v>
                </c:pt>
                <c:pt idx="13">
                  <c:v>335</c:v>
                </c:pt>
                <c:pt idx="14">
                  <c:v>340</c:v>
                </c:pt>
                <c:pt idx="15">
                  <c:v>345</c:v>
                </c:pt>
                <c:pt idx="16">
                  <c:v>350</c:v>
                </c:pt>
                <c:pt idx="17">
                  <c:v>355</c:v>
                </c:pt>
                <c:pt idx="18">
                  <c:v>360</c:v>
                </c:pt>
                <c:pt idx="19">
                  <c:v>365</c:v>
                </c:pt>
                <c:pt idx="20">
                  <c:v>370</c:v>
                </c:pt>
                <c:pt idx="21">
                  <c:v>375</c:v>
                </c:pt>
                <c:pt idx="22">
                  <c:v>380</c:v>
                </c:pt>
                <c:pt idx="23">
                  <c:v>385</c:v>
                </c:pt>
                <c:pt idx="24">
                  <c:v>390</c:v>
                </c:pt>
                <c:pt idx="25">
                  <c:v>395</c:v>
                </c:pt>
                <c:pt idx="26">
                  <c:v>More</c:v>
                </c:pt>
              </c:strCache>
            </c:strRef>
          </c:cat>
          <c:val>
            <c:numRef>
              <c:f>Sheet4!$C$2:$C$28</c:f>
              <c:numCache>
                <c:formatCode>0.00%</c:formatCode>
                <c:ptCount val="27"/>
                <c:pt idx="0">
                  <c:v>0.0</c:v>
                </c:pt>
                <c:pt idx="1">
                  <c:v>0.0028328611898017</c:v>
                </c:pt>
                <c:pt idx="2">
                  <c:v>0.0028328611898017</c:v>
                </c:pt>
                <c:pt idx="3">
                  <c:v>0.0113314447592068</c:v>
                </c:pt>
                <c:pt idx="4">
                  <c:v>0.0198300283286119</c:v>
                </c:pt>
                <c:pt idx="5">
                  <c:v>0.0481586402266289</c:v>
                </c:pt>
                <c:pt idx="6">
                  <c:v>0.0651558073654391</c:v>
                </c:pt>
                <c:pt idx="7">
                  <c:v>0.118980169971671</c:v>
                </c:pt>
                <c:pt idx="8">
                  <c:v>0.178470254957507</c:v>
                </c:pt>
                <c:pt idx="9">
                  <c:v>0.320113314447592</c:v>
                </c:pt>
                <c:pt idx="10">
                  <c:v>0.413597733711048</c:v>
                </c:pt>
                <c:pt idx="11">
                  <c:v>0.597733711048159</c:v>
                </c:pt>
                <c:pt idx="12">
                  <c:v>0.688385269121813</c:v>
                </c:pt>
                <c:pt idx="13">
                  <c:v>0.764872521246459</c:v>
                </c:pt>
                <c:pt idx="14">
                  <c:v>0.875354107648725</c:v>
                </c:pt>
                <c:pt idx="15">
                  <c:v>0.937677053824363</c:v>
                </c:pt>
                <c:pt idx="16">
                  <c:v>0.974504249291785</c:v>
                </c:pt>
                <c:pt idx="17">
                  <c:v>0.974504249291785</c:v>
                </c:pt>
                <c:pt idx="18">
                  <c:v>0.985835694050992</c:v>
                </c:pt>
                <c:pt idx="19">
                  <c:v>0.994334277620397</c:v>
                </c:pt>
                <c:pt idx="20">
                  <c:v>0.994334277620397</c:v>
                </c:pt>
                <c:pt idx="21">
                  <c:v>0.997167138810198</c:v>
                </c:pt>
                <c:pt idx="22">
                  <c:v>0.997167138810198</c:v>
                </c:pt>
                <c:pt idx="23">
                  <c:v>0.997167138810198</c:v>
                </c:pt>
                <c:pt idx="24">
                  <c:v>0.997167138810198</c:v>
                </c:pt>
                <c:pt idx="25">
                  <c:v>1.0</c:v>
                </c:pt>
                <c:pt idx="26">
                  <c:v>1.0</c:v>
                </c:pt>
              </c:numCache>
            </c:numRef>
          </c:val>
          <c:smooth val="0"/>
        </c:ser>
        <c:dLbls>
          <c:showLegendKey val="0"/>
          <c:showVal val="0"/>
          <c:showCatName val="0"/>
          <c:showSerName val="0"/>
          <c:showPercent val="0"/>
          <c:showBubbleSize val="0"/>
        </c:dLbls>
        <c:marker val="1"/>
        <c:smooth val="0"/>
        <c:axId val="2046787560"/>
        <c:axId val="2046784408"/>
      </c:lineChart>
      <c:catAx>
        <c:axId val="2046773144"/>
        <c:scaling>
          <c:orientation val="minMax"/>
        </c:scaling>
        <c:delete val="0"/>
        <c:axPos val="b"/>
        <c:title>
          <c:tx>
            <c:rich>
              <a:bodyPr/>
              <a:lstStyle/>
              <a:p>
                <a:pPr>
                  <a:defRPr/>
                </a:pPr>
                <a:r>
                  <a:rPr lang="en-US"/>
                  <a:t>Grade</a:t>
                </a:r>
                <a:r>
                  <a:rPr lang="en-US" baseline="0"/>
                  <a:t> 3 Reading Scale Score</a:t>
                </a:r>
                <a:endParaRPr lang="en-US"/>
              </a:p>
            </c:rich>
          </c:tx>
          <c:overlay val="0"/>
        </c:title>
        <c:numFmt formatCode="General" sourceLinked="0"/>
        <c:majorTickMark val="out"/>
        <c:minorTickMark val="none"/>
        <c:tickLblPos val="nextTo"/>
        <c:crossAx val="2046778872"/>
        <c:crosses val="autoZero"/>
        <c:auto val="1"/>
        <c:lblAlgn val="ctr"/>
        <c:lblOffset val="100"/>
        <c:noMultiLvlLbl val="0"/>
      </c:catAx>
      <c:valAx>
        <c:axId val="2046778872"/>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2046773144"/>
        <c:crosses val="autoZero"/>
        <c:crossBetween val="between"/>
      </c:valAx>
      <c:valAx>
        <c:axId val="2046784408"/>
        <c:scaling>
          <c:orientation val="minMax"/>
          <c:max val="1.0"/>
        </c:scaling>
        <c:delete val="0"/>
        <c:axPos val="r"/>
        <c:numFmt formatCode="0.00%" sourceLinked="1"/>
        <c:majorTickMark val="out"/>
        <c:minorTickMark val="none"/>
        <c:tickLblPos val="nextTo"/>
        <c:crossAx val="2046787560"/>
        <c:crosses val="max"/>
        <c:crossBetween val="between"/>
      </c:valAx>
      <c:catAx>
        <c:axId val="2046787560"/>
        <c:scaling>
          <c:orientation val="minMax"/>
        </c:scaling>
        <c:delete val="1"/>
        <c:axPos val="b"/>
        <c:numFmt formatCode="General" sourceLinked="1"/>
        <c:majorTickMark val="out"/>
        <c:minorTickMark val="none"/>
        <c:tickLblPos val="nextTo"/>
        <c:crossAx val="2046784408"/>
        <c:crosses val="autoZero"/>
        <c:auto val="1"/>
        <c:lblAlgn val="ctr"/>
        <c:lblOffset val="100"/>
        <c:noMultiLvlLbl val="0"/>
      </c:cat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MEAP</a:t>
            </a:r>
            <a:r>
              <a:rPr lang="en-US" baseline="0"/>
              <a:t> Reading Grade 3 to 4 Growth Chart</a:t>
            </a:r>
            <a:endParaRPr lang="en-US"/>
          </a:p>
        </c:rich>
      </c:tx>
      <c:overlay val="0"/>
    </c:title>
    <c:autoTitleDeleted val="0"/>
    <c:plotArea>
      <c:layout/>
      <c:lineChart>
        <c:grouping val="standard"/>
        <c:varyColors val="0"/>
        <c:ser>
          <c:idx val="0"/>
          <c:order val="0"/>
          <c:tx>
            <c:strRef>
              <c:f>Sheet1!$B$2</c:f>
              <c:strCache>
                <c:ptCount val="1"/>
                <c:pt idx="0">
                  <c:v>Min</c:v>
                </c:pt>
              </c:strCache>
            </c:strRef>
          </c:tx>
          <c:spPr>
            <a:ln w="12700">
              <a:gradFill>
                <a:gsLst>
                  <a:gs pos="0">
                    <a:schemeClr val="accent1">
                      <a:tint val="66000"/>
                      <a:satMod val="160000"/>
                    </a:schemeClr>
                  </a:gs>
                  <a:gs pos="98000">
                    <a:schemeClr val="accent1">
                      <a:tint val="44500"/>
                      <a:satMod val="160000"/>
                    </a:schemeClr>
                  </a:gs>
                  <a:gs pos="100000">
                    <a:schemeClr val="accent1">
                      <a:tint val="23500"/>
                      <a:satMod val="160000"/>
                    </a:schemeClr>
                  </a:gs>
                </a:gsLst>
                <a:lin ang="5400000" scaled="0"/>
              </a:gradFill>
            </a:ln>
          </c:spPr>
          <c:marker>
            <c:symbol val="none"/>
          </c:marker>
          <c:cat>
            <c:numRef>
              <c:f>Sheet1!$A$3:$A$31</c:f>
              <c:numCache>
                <c:formatCode>General</c:formatCode>
                <c:ptCount val="29"/>
                <c:pt idx="0">
                  <c:v>261.0</c:v>
                </c:pt>
                <c:pt idx="1">
                  <c:v>267.0</c:v>
                </c:pt>
                <c:pt idx="2">
                  <c:v>272.0</c:v>
                </c:pt>
                <c:pt idx="3">
                  <c:v>276.0</c:v>
                </c:pt>
                <c:pt idx="4">
                  <c:v>280.0</c:v>
                </c:pt>
                <c:pt idx="5">
                  <c:v>284.0</c:v>
                </c:pt>
                <c:pt idx="6">
                  <c:v>288.0</c:v>
                </c:pt>
                <c:pt idx="7">
                  <c:v>291.0</c:v>
                </c:pt>
                <c:pt idx="8">
                  <c:v>294.0</c:v>
                </c:pt>
                <c:pt idx="9">
                  <c:v>298.0</c:v>
                </c:pt>
                <c:pt idx="10">
                  <c:v>301.0</c:v>
                </c:pt>
                <c:pt idx="11">
                  <c:v>304.0</c:v>
                </c:pt>
                <c:pt idx="12">
                  <c:v>307.0</c:v>
                </c:pt>
                <c:pt idx="13">
                  <c:v>311.0</c:v>
                </c:pt>
                <c:pt idx="14">
                  <c:v>314.0</c:v>
                </c:pt>
                <c:pt idx="15">
                  <c:v>317.0</c:v>
                </c:pt>
                <c:pt idx="16">
                  <c:v>321.0</c:v>
                </c:pt>
                <c:pt idx="17">
                  <c:v>324.0</c:v>
                </c:pt>
                <c:pt idx="18">
                  <c:v>328.0</c:v>
                </c:pt>
                <c:pt idx="19">
                  <c:v>331.0</c:v>
                </c:pt>
                <c:pt idx="20">
                  <c:v>336.0</c:v>
                </c:pt>
                <c:pt idx="21">
                  <c:v>340.0</c:v>
                </c:pt>
                <c:pt idx="22">
                  <c:v>345.0</c:v>
                </c:pt>
                <c:pt idx="23">
                  <c:v>350.0</c:v>
                </c:pt>
                <c:pt idx="24">
                  <c:v>357.0</c:v>
                </c:pt>
                <c:pt idx="25">
                  <c:v>364.0</c:v>
                </c:pt>
                <c:pt idx="26">
                  <c:v>375.0</c:v>
                </c:pt>
                <c:pt idx="27">
                  <c:v>392.0</c:v>
                </c:pt>
                <c:pt idx="28">
                  <c:v>420.0</c:v>
                </c:pt>
              </c:numCache>
            </c:numRef>
          </c:cat>
          <c:val>
            <c:numRef>
              <c:f>Sheet1!$B$3:$B$31</c:f>
              <c:numCache>
                <c:formatCode>General</c:formatCode>
                <c:ptCount val="29"/>
                <c:pt idx="0">
                  <c:v>361.0</c:v>
                </c:pt>
                <c:pt idx="1">
                  <c:v>367.0</c:v>
                </c:pt>
                <c:pt idx="2">
                  <c:v>367.0</c:v>
                </c:pt>
                <c:pt idx="3">
                  <c:v>334.0</c:v>
                </c:pt>
                <c:pt idx="4">
                  <c:v>346.0</c:v>
                </c:pt>
                <c:pt idx="5">
                  <c:v>346.0</c:v>
                </c:pt>
                <c:pt idx="6">
                  <c:v>335.0</c:v>
                </c:pt>
                <c:pt idx="7">
                  <c:v>346.0</c:v>
                </c:pt>
                <c:pt idx="8">
                  <c:v>354.0</c:v>
                </c:pt>
                <c:pt idx="9">
                  <c:v>354.0</c:v>
                </c:pt>
                <c:pt idx="10">
                  <c:v>346.0</c:v>
                </c:pt>
                <c:pt idx="11">
                  <c:v>354.0</c:v>
                </c:pt>
                <c:pt idx="12">
                  <c:v>345.0</c:v>
                </c:pt>
                <c:pt idx="13">
                  <c:v>335.0</c:v>
                </c:pt>
                <c:pt idx="14">
                  <c:v>361.0</c:v>
                </c:pt>
                <c:pt idx="15">
                  <c:v>367.0</c:v>
                </c:pt>
                <c:pt idx="16">
                  <c:v>361.0</c:v>
                </c:pt>
                <c:pt idx="17">
                  <c:v>372.0</c:v>
                </c:pt>
                <c:pt idx="18">
                  <c:v>367.0</c:v>
                </c:pt>
                <c:pt idx="19">
                  <c:v>346.0</c:v>
                </c:pt>
                <c:pt idx="20">
                  <c:v>335.0</c:v>
                </c:pt>
                <c:pt idx="21">
                  <c:v>372.0</c:v>
                </c:pt>
                <c:pt idx="22">
                  <c:v>385.0</c:v>
                </c:pt>
                <c:pt idx="23">
                  <c:v>381.0</c:v>
                </c:pt>
                <c:pt idx="24">
                  <c:v>389.0</c:v>
                </c:pt>
                <c:pt idx="25">
                  <c:v>372.0</c:v>
                </c:pt>
                <c:pt idx="26">
                  <c:v>409.0</c:v>
                </c:pt>
                <c:pt idx="27">
                  <c:v>402.0</c:v>
                </c:pt>
                <c:pt idx="28">
                  <c:v>425.0</c:v>
                </c:pt>
              </c:numCache>
            </c:numRef>
          </c:val>
          <c:smooth val="0"/>
        </c:ser>
        <c:ser>
          <c:idx val="1"/>
          <c:order val="1"/>
          <c:tx>
            <c:strRef>
              <c:f>Sheet1!$C$2</c:f>
              <c:strCache>
                <c:ptCount val="1"/>
                <c:pt idx="0">
                  <c:v>25th%ile</c:v>
                </c:pt>
              </c:strCache>
            </c:strRef>
          </c:tx>
          <c:marker>
            <c:symbol val="none"/>
          </c:marker>
          <c:cat>
            <c:numRef>
              <c:f>Sheet1!$A$3:$A$31</c:f>
              <c:numCache>
                <c:formatCode>General</c:formatCode>
                <c:ptCount val="29"/>
                <c:pt idx="0">
                  <c:v>261.0</c:v>
                </c:pt>
                <c:pt idx="1">
                  <c:v>267.0</c:v>
                </c:pt>
                <c:pt idx="2">
                  <c:v>272.0</c:v>
                </c:pt>
                <c:pt idx="3">
                  <c:v>276.0</c:v>
                </c:pt>
                <c:pt idx="4">
                  <c:v>280.0</c:v>
                </c:pt>
                <c:pt idx="5">
                  <c:v>284.0</c:v>
                </c:pt>
                <c:pt idx="6">
                  <c:v>288.0</c:v>
                </c:pt>
                <c:pt idx="7">
                  <c:v>291.0</c:v>
                </c:pt>
                <c:pt idx="8">
                  <c:v>294.0</c:v>
                </c:pt>
                <c:pt idx="9">
                  <c:v>298.0</c:v>
                </c:pt>
                <c:pt idx="10">
                  <c:v>301.0</c:v>
                </c:pt>
                <c:pt idx="11">
                  <c:v>304.0</c:v>
                </c:pt>
                <c:pt idx="12">
                  <c:v>307.0</c:v>
                </c:pt>
                <c:pt idx="13">
                  <c:v>311.0</c:v>
                </c:pt>
                <c:pt idx="14">
                  <c:v>314.0</c:v>
                </c:pt>
                <c:pt idx="15">
                  <c:v>317.0</c:v>
                </c:pt>
                <c:pt idx="16">
                  <c:v>321.0</c:v>
                </c:pt>
                <c:pt idx="17">
                  <c:v>324.0</c:v>
                </c:pt>
                <c:pt idx="18">
                  <c:v>328.0</c:v>
                </c:pt>
                <c:pt idx="19">
                  <c:v>331.0</c:v>
                </c:pt>
                <c:pt idx="20">
                  <c:v>336.0</c:v>
                </c:pt>
                <c:pt idx="21">
                  <c:v>340.0</c:v>
                </c:pt>
                <c:pt idx="22">
                  <c:v>345.0</c:v>
                </c:pt>
                <c:pt idx="23">
                  <c:v>350.0</c:v>
                </c:pt>
                <c:pt idx="24">
                  <c:v>357.0</c:v>
                </c:pt>
                <c:pt idx="25">
                  <c:v>364.0</c:v>
                </c:pt>
                <c:pt idx="26">
                  <c:v>375.0</c:v>
                </c:pt>
                <c:pt idx="27">
                  <c:v>392.0</c:v>
                </c:pt>
                <c:pt idx="28">
                  <c:v>420.0</c:v>
                </c:pt>
              </c:numCache>
            </c:numRef>
          </c:cat>
          <c:val>
            <c:numRef>
              <c:f>Sheet1!$C$3:$C$31</c:f>
              <c:numCache>
                <c:formatCode>General</c:formatCode>
                <c:ptCount val="29"/>
                <c:pt idx="0">
                  <c:v>399.0</c:v>
                </c:pt>
                <c:pt idx="1">
                  <c:v>392.0</c:v>
                </c:pt>
                <c:pt idx="2">
                  <c:v>392.0</c:v>
                </c:pt>
                <c:pt idx="3">
                  <c:v>377.0</c:v>
                </c:pt>
                <c:pt idx="4">
                  <c:v>379.0</c:v>
                </c:pt>
                <c:pt idx="5">
                  <c:v>381.0</c:v>
                </c:pt>
                <c:pt idx="6">
                  <c:v>381.0</c:v>
                </c:pt>
                <c:pt idx="7">
                  <c:v>385.0</c:v>
                </c:pt>
                <c:pt idx="8">
                  <c:v>388.0</c:v>
                </c:pt>
                <c:pt idx="9">
                  <c:v>389.0</c:v>
                </c:pt>
                <c:pt idx="10">
                  <c:v>389.0</c:v>
                </c:pt>
                <c:pt idx="11">
                  <c:v>396.0</c:v>
                </c:pt>
                <c:pt idx="12">
                  <c:v>397.0</c:v>
                </c:pt>
                <c:pt idx="13">
                  <c:v>402.0</c:v>
                </c:pt>
                <c:pt idx="14">
                  <c:v>402.0</c:v>
                </c:pt>
                <c:pt idx="15">
                  <c:v>409.0</c:v>
                </c:pt>
                <c:pt idx="16">
                  <c:v>412.0</c:v>
                </c:pt>
                <c:pt idx="17">
                  <c:v>412.0</c:v>
                </c:pt>
                <c:pt idx="18">
                  <c:v>418.0</c:v>
                </c:pt>
                <c:pt idx="19">
                  <c:v>422.0</c:v>
                </c:pt>
                <c:pt idx="20">
                  <c:v>428.0</c:v>
                </c:pt>
                <c:pt idx="21">
                  <c:v>433.0</c:v>
                </c:pt>
                <c:pt idx="22">
                  <c:v>433.0</c:v>
                </c:pt>
                <c:pt idx="23">
                  <c:v>437.0</c:v>
                </c:pt>
                <c:pt idx="24">
                  <c:v>442.0</c:v>
                </c:pt>
                <c:pt idx="25">
                  <c:v>447.0</c:v>
                </c:pt>
                <c:pt idx="26">
                  <c:v>452.0</c:v>
                </c:pt>
                <c:pt idx="27">
                  <c:v>452.0</c:v>
                </c:pt>
                <c:pt idx="28">
                  <c:v>459.0</c:v>
                </c:pt>
              </c:numCache>
            </c:numRef>
          </c:val>
          <c:smooth val="0"/>
        </c:ser>
        <c:ser>
          <c:idx val="2"/>
          <c:order val="2"/>
          <c:tx>
            <c:strRef>
              <c:f>Sheet1!$D$2</c:f>
              <c:strCache>
                <c:ptCount val="1"/>
                <c:pt idx="0">
                  <c:v>50th%ile</c:v>
                </c:pt>
              </c:strCache>
            </c:strRef>
          </c:tx>
          <c:marker>
            <c:symbol val="none"/>
          </c:marker>
          <c:cat>
            <c:numRef>
              <c:f>Sheet1!$A$3:$A$31</c:f>
              <c:numCache>
                <c:formatCode>General</c:formatCode>
                <c:ptCount val="29"/>
                <c:pt idx="0">
                  <c:v>261.0</c:v>
                </c:pt>
                <c:pt idx="1">
                  <c:v>267.0</c:v>
                </c:pt>
                <c:pt idx="2">
                  <c:v>272.0</c:v>
                </c:pt>
                <c:pt idx="3">
                  <c:v>276.0</c:v>
                </c:pt>
                <c:pt idx="4">
                  <c:v>280.0</c:v>
                </c:pt>
                <c:pt idx="5">
                  <c:v>284.0</c:v>
                </c:pt>
                <c:pt idx="6">
                  <c:v>288.0</c:v>
                </c:pt>
                <c:pt idx="7">
                  <c:v>291.0</c:v>
                </c:pt>
                <c:pt idx="8">
                  <c:v>294.0</c:v>
                </c:pt>
                <c:pt idx="9">
                  <c:v>298.0</c:v>
                </c:pt>
                <c:pt idx="10">
                  <c:v>301.0</c:v>
                </c:pt>
                <c:pt idx="11">
                  <c:v>304.0</c:v>
                </c:pt>
                <c:pt idx="12">
                  <c:v>307.0</c:v>
                </c:pt>
                <c:pt idx="13">
                  <c:v>311.0</c:v>
                </c:pt>
                <c:pt idx="14">
                  <c:v>314.0</c:v>
                </c:pt>
                <c:pt idx="15">
                  <c:v>317.0</c:v>
                </c:pt>
                <c:pt idx="16">
                  <c:v>321.0</c:v>
                </c:pt>
                <c:pt idx="17">
                  <c:v>324.0</c:v>
                </c:pt>
                <c:pt idx="18">
                  <c:v>328.0</c:v>
                </c:pt>
                <c:pt idx="19">
                  <c:v>331.0</c:v>
                </c:pt>
                <c:pt idx="20">
                  <c:v>336.0</c:v>
                </c:pt>
                <c:pt idx="21">
                  <c:v>340.0</c:v>
                </c:pt>
                <c:pt idx="22">
                  <c:v>345.0</c:v>
                </c:pt>
                <c:pt idx="23">
                  <c:v>350.0</c:v>
                </c:pt>
                <c:pt idx="24">
                  <c:v>357.0</c:v>
                </c:pt>
                <c:pt idx="25">
                  <c:v>364.0</c:v>
                </c:pt>
                <c:pt idx="26">
                  <c:v>375.0</c:v>
                </c:pt>
                <c:pt idx="27">
                  <c:v>392.0</c:v>
                </c:pt>
                <c:pt idx="28">
                  <c:v>420.0</c:v>
                </c:pt>
              </c:numCache>
            </c:numRef>
          </c:cat>
          <c:val>
            <c:numRef>
              <c:f>Sheet1!$D$3:$D$31</c:f>
              <c:numCache>
                <c:formatCode>General</c:formatCode>
                <c:ptCount val="29"/>
                <c:pt idx="0">
                  <c:v>399.0</c:v>
                </c:pt>
                <c:pt idx="1">
                  <c:v>392.0</c:v>
                </c:pt>
                <c:pt idx="2">
                  <c:v>392.0</c:v>
                </c:pt>
                <c:pt idx="3">
                  <c:v>389.0</c:v>
                </c:pt>
                <c:pt idx="4">
                  <c:v>389.0</c:v>
                </c:pt>
                <c:pt idx="5">
                  <c:v>389.0</c:v>
                </c:pt>
                <c:pt idx="6">
                  <c:v>390.0</c:v>
                </c:pt>
                <c:pt idx="7">
                  <c:v>392.0</c:v>
                </c:pt>
                <c:pt idx="8">
                  <c:v>399.0</c:v>
                </c:pt>
                <c:pt idx="9">
                  <c:v>399.0</c:v>
                </c:pt>
                <c:pt idx="10">
                  <c:v>403.0</c:v>
                </c:pt>
                <c:pt idx="11">
                  <c:v>409.0</c:v>
                </c:pt>
                <c:pt idx="12">
                  <c:v>409.0</c:v>
                </c:pt>
                <c:pt idx="13">
                  <c:v>412.0</c:v>
                </c:pt>
                <c:pt idx="14">
                  <c:v>415.0</c:v>
                </c:pt>
                <c:pt idx="15">
                  <c:v>418.0</c:v>
                </c:pt>
                <c:pt idx="16">
                  <c:v>422.0</c:v>
                </c:pt>
                <c:pt idx="17">
                  <c:v>425.0</c:v>
                </c:pt>
                <c:pt idx="18">
                  <c:v>429.0</c:v>
                </c:pt>
                <c:pt idx="19">
                  <c:v>433.0</c:v>
                </c:pt>
                <c:pt idx="20">
                  <c:v>437.0</c:v>
                </c:pt>
                <c:pt idx="21">
                  <c:v>442.0</c:v>
                </c:pt>
                <c:pt idx="22">
                  <c:v>447.0</c:v>
                </c:pt>
                <c:pt idx="23">
                  <c:v>452.0</c:v>
                </c:pt>
                <c:pt idx="24">
                  <c:v>459.0</c:v>
                </c:pt>
                <c:pt idx="25">
                  <c:v>459.0</c:v>
                </c:pt>
                <c:pt idx="26">
                  <c:v>467.0</c:v>
                </c:pt>
                <c:pt idx="27">
                  <c:v>467.0</c:v>
                </c:pt>
                <c:pt idx="28">
                  <c:v>467.0</c:v>
                </c:pt>
              </c:numCache>
            </c:numRef>
          </c:val>
          <c:smooth val="0"/>
        </c:ser>
        <c:ser>
          <c:idx val="3"/>
          <c:order val="3"/>
          <c:tx>
            <c:strRef>
              <c:f>Sheet1!$E$2</c:f>
              <c:strCache>
                <c:ptCount val="1"/>
                <c:pt idx="0">
                  <c:v>75th%ile</c:v>
                </c:pt>
              </c:strCache>
            </c:strRef>
          </c:tx>
          <c:marker>
            <c:symbol val="none"/>
          </c:marker>
          <c:cat>
            <c:numRef>
              <c:f>Sheet1!$A$3:$A$31</c:f>
              <c:numCache>
                <c:formatCode>General</c:formatCode>
                <c:ptCount val="29"/>
                <c:pt idx="0">
                  <c:v>261.0</c:v>
                </c:pt>
                <c:pt idx="1">
                  <c:v>267.0</c:v>
                </c:pt>
                <c:pt idx="2">
                  <c:v>272.0</c:v>
                </c:pt>
                <c:pt idx="3">
                  <c:v>276.0</c:v>
                </c:pt>
                <c:pt idx="4">
                  <c:v>280.0</c:v>
                </c:pt>
                <c:pt idx="5">
                  <c:v>284.0</c:v>
                </c:pt>
                <c:pt idx="6">
                  <c:v>288.0</c:v>
                </c:pt>
                <c:pt idx="7">
                  <c:v>291.0</c:v>
                </c:pt>
                <c:pt idx="8">
                  <c:v>294.0</c:v>
                </c:pt>
                <c:pt idx="9">
                  <c:v>298.0</c:v>
                </c:pt>
                <c:pt idx="10">
                  <c:v>301.0</c:v>
                </c:pt>
                <c:pt idx="11">
                  <c:v>304.0</c:v>
                </c:pt>
                <c:pt idx="12">
                  <c:v>307.0</c:v>
                </c:pt>
                <c:pt idx="13">
                  <c:v>311.0</c:v>
                </c:pt>
                <c:pt idx="14">
                  <c:v>314.0</c:v>
                </c:pt>
                <c:pt idx="15">
                  <c:v>317.0</c:v>
                </c:pt>
                <c:pt idx="16">
                  <c:v>321.0</c:v>
                </c:pt>
                <c:pt idx="17">
                  <c:v>324.0</c:v>
                </c:pt>
                <c:pt idx="18">
                  <c:v>328.0</c:v>
                </c:pt>
                <c:pt idx="19">
                  <c:v>331.0</c:v>
                </c:pt>
                <c:pt idx="20">
                  <c:v>336.0</c:v>
                </c:pt>
                <c:pt idx="21">
                  <c:v>340.0</c:v>
                </c:pt>
                <c:pt idx="22">
                  <c:v>345.0</c:v>
                </c:pt>
                <c:pt idx="23">
                  <c:v>350.0</c:v>
                </c:pt>
                <c:pt idx="24">
                  <c:v>357.0</c:v>
                </c:pt>
                <c:pt idx="25">
                  <c:v>364.0</c:v>
                </c:pt>
                <c:pt idx="26">
                  <c:v>375.0</c:v>
                </c:pt>
                <c:pt idx="27">
                  <c:v>392.0</c:v>
                </c:pt>
                <c:pt idx="28">
                  <c:v>420.0</c:v>
                </c:pt>
              </c:numCache>
            </c:numRef>
          </c:cat>
          <c:val>
            <c:numRef>
              <c:f>Sheet1!$E$3:$E$31</c:f>
              <c:numCache>
                <c:formatCode>General</c:formatCode>
                <c:ptCount val="29"/>
                <c:pt idx="0">
                  <c:v>402.0</c:v>
                </c:pt>
                <c:pt idx="1">
                  <c:v>396.0</c:v>
                </c:pt>
                <c:pt idx="2">
                  <c:v>396.0</c:v>
                </c:pt>
                <c:pt idx="3">
                  <c:v>399.0</c:v>
                </c:pt>
                <c:pt idx="4">
                  <c:v>396.0</c:v>
                </c:pt>
                <c:pt idx="5">
                  <c:v>399.0</c:v>
                </c:pt>
                <c:pt idx="6">
                  <c:v>402.0</c:v>
                </c:pt>
                <c:pt idx="7">
                  <c:v>409.0</c:v>
                </c:pt>
                <c:pt idx="8">
                  <c:v>409.0</c:v>
                </c:pt>
                <c:pt idx="9">
                  <c:v>412.0</c:v>
                </c:pt>
                <c:pt idx="10">
                  <c:v>415.0</c:v>
                </c:pt>
                <c:pt idx="11">
                  <c:v>422.0</c:v>
                </c:pt>
                <c:pt idx="12">
                  <c:v>422.0</c:v>
                </c:pt>
                <c:pt idx="13">
                  <c:v>425.0</c:v>
                </c:pt>
                <c:pt idx="14">
                  <c:v>429.0</c:v>
                </c:pt>
                <c:pt idx="15">
                  <c:v>431.0</c:v>
                </c:pt>
                <c:pt idx="16">
                  <c:v>437.0</c:v>
                </c:pt>
                <c:pt idx="17">
                  <c:v>437.0</c:v>
                </c:pt>
                <c:pt idx="18">
                  <c:v>442.0</c:v>
                </c:pt>
                <c:pt idx="19">
                  <c:v>447.0</c:v>
                </c:pt>
                <c:pt idx="20">
                  <c:v>452.0</c:v>
                </c:pt>
                <c:pt idx="21">
                  <c:v>459.0</c:v>
                </c:pt>
                <c:pt idx="22">
                  <c:v>459.0</c:v>
                </c:pt>
                <c:pt idx="23">
                  <c:v>467.0</c:v>
                </c:pt>
                <c:pt idx="24">
                  <c:v>467.0</c:v>
                </c:pt>
                <c:pt idx="25">
                  <c:v>478.0</c:v>
                </c:pt>
                <c:pt idx="26">
                  <c:v>478.0</c:v>
                </c:pt>
                <c:pt idx="27">
                  <c:v>478.0</c:v>
                </c:pt>
                <c:pt idx="28">
                  <c:v>497.0</c:v>
                </c:pt>
              </c:numCache>
            </c:numRef>
          </c:val>
          <c:smooth val="0"/>
        </c:ser>
        <c:ser>
          <c:idx val="4"/>
          <c:order val="4"/>
          <c:tx>
            <c:strRef>
              <c:f>Sheet1!$F$2</c:f>
              <c:strCache>
                <c:ptCount val="1"/>
                <c:pt idx="0">
                  <c:v>Max</c:v>
                </c:pt>
              </c:strCache>
            </c:strRef>
          </c:tx>
          <c:spPr>
            <a:ln w="12700">
              <a:gradFill>
                <a:gsLst>
                  <a:gs pos="0">
                    <a:schemeClr val="accent1">
                      <a:tint val="66000"/>
                      <a:satMod val="160000"/>
                    </a:schemeClr>
                  </a:gs>
                  <a:gs pos="100000">
                    <a:schemeClr val="accent1">
                      <a:tint val="44500"/>
                      <a:satMod val="160000"/>
                    </a:schemeClr>
                  </a:gs>
                  <a:gs pos="100000">
                    <a:schemeClr val="accent1">
                      <a:tint val="23500"/>
                      <a:satMod val="160000"/>
                    </a:schemeClr>
                  </a:gs>
                </a:gsLst>
                <a:lin ang="5400000" scaled="0"/>
              </a:gradFill>
            </a:ln>
          </c:spPr>
          <c:marker>
            <c:symbol val="none"/>
          </c:marker>
          <c:cat>
            <c:numRef>
              <c:f>Sheet1!$A$3:$A$31</c:f>
              <c:numCache>
                <c:formatCode>General</c:formatCode>
                <c:ptCount val="29"/>
                <c:pt idx="0">
                  <c:v>261.0</c:v>
                </c:pt>
                <c:pt idx="1">
                  <c:v>267.0</c:v>
                </c:pt>
                <c:pt idx="2">
                  <c:v>272.0</c:v>
                </c:pt>
                <c:pt idx="3">
                  <c:v>276.0</c:v>
                </c:pt>
                <c:pt idx="4">
                  <c:v>280.0</c:v>
                </c:pt>
                <c:pt idx="5">
                  <c:v>284.0</c:v>
                </c:pt>
                <c:pt idx="6">
                  <c:v>288.0</c:v>
                </c:pt>
                <c:pt idx="7">
                  <c:v>291.0</c:v>
                </c:pt>
                <c:pt idx="8">
                  <c:v>294.0</c:v>
                </c:pt>
                <c:pt idx="9">
                  <c:v>298.0</c:v>
                </c:pt>
                <c:pt idx="10">
                  <c:v>301.0</c:v>
                </c:pt>
                <c:pt idx="11">
                  <c:v>304.0</c:v>
                </c:pt>
                <c:pt idx="12">
                  <c:v>307.0</c:v>
                </c:pt>
                <c:pt idx="13">
                  <c:v>311.0</c:v>
                </c:pt>
                <c:pt idx="14">
                  <c:v>314.0</c:v>
                </c:pt>
                <c:pt idx="15">
                  <c:v>317.0</c:v>
                </c:pt>
                <c:pt idx="16">
                  <c:v>321.0</c:v>
                </c:pt>
                <c:pt idx="17">
                  <c:v>324.0</c:v>
                </c:pt>
                <c:pt idx="18">
                  <c:v>328.0</c:v>
                </c:pt>
                <c:pt idx="19">
                  <c:v>331.0</c:v>
                </c:pt>
                <c:pt idx="20">
                  <c:v>336.0</c:v>
                </c:pt>
                <c:pt idx="21">
                  <c:v>340.0</c:v>
                </c:pt>
                <c:pt idx="22">
                  <c:v>345.0</c:v>
                </c:pt>
                <c:pt idx="23">
                  <c:v>350.0</c:v>
                </c:pt>
                <c:pt idx="24">
                  <c:v>357.0</c:v>
                </c:pt>
                <c:pt idx="25">
                  <c:v>364.0</c:v>
                </c:pt>
                <c:pt idx="26">
                  <c:v>375.0</c:v>
                </c:pt>
                <c:pt idx="27">
                  <c:v>392.0</c:v>
                </c:pt>
                <c:pt idx="28">
                  <c:v>420.0</c:v>
                </c:pt>
              </c:numCache>
            </c:numRef>
          </c:cat>
          <c:val>
            <c:numRef>
              <c:f>Sheet1!$F$3:$F$31</c:f>
              <c:numCache>
                <c:formatCode>General</c:formatCode>
                <c:ptCount val="29"/>
                <c:pt idx="0">
                  <c:v>405.0</c:v>
                </c:pt>
                <c:pt idx="1">
                  <c:v>402.0</c:v>
                </c:pt>
                <c:pt idx="2">
                  <c:v>402.0</c:v>
                </c:pt>
                <c:pt idx="3">
                  <c:v>425.0</c:v>
                </c:pt>
                <c:pt idx="4">
                  <c:v>459.0</c:v>
                </c:pt>
                <c:pt idx="5">
                  <c:v>439.0</c:v>
                </c:pt>
                <c:pt idx="6">
                  <c:v>459.0</c:v>
                </c:pt>
                <c:pt idx="7">
                  <c:v>467.0</c:v>
                </c:pt>
                <c:pt idx="8">
                  <c:v>437.0</c:v>
                </c:pt>
                <c:pt idx="9">
                  <c:v>459.0</c:v>
                </c:pt>
                <c:pt idx="10">
                  <c:v>442.0</c:v>
                </c:pt>
                <c:pt idx="11">
                  <c:v>459.0</c:v>
                </c:pt>
                <c:pt idx="12">
                  <c:v>459.0</c:v>
                </c:pt>
                <c:pt idx="13">
                  <c:v>527.0</c:v>
                </c:pt>
                <c:pt idx="14">
                  <c:v>527.0</c:v>
                </c:pt>
                <c:pt idx="15">
                  <c:v>478.0</c:v>
                </c:pt>
                <c:pt idx="16">
                  <c:v>527.0</c:v>
                </c:pt>
                <c:pt idx="17">
                  <c:v>497.0</c:v>
                </c:pt>
                <c:pt idx="18">
                  <c:v>497.0</c:v>
                </c:pt>
                <c:pt idx="19">
                  <c:v>527.0</c:v>
                </c:pt>
                <c:pt idx="20">
                  <c:v>527.0</c:v>
                </c:pt>
                <c:pt idx="21">
                  <c:v>527.0</c:v>
                </c:pt>
                <c:pt idx="22">
                  <c:v>527.0</c:v>
                </c:pt>
                <c:pt idx="23">
                  <c:v>527.0</c:v>
                </c:pt>
                <c:pt idx="24">
                  <c:v>527.0</c:v>
                </c:pt>
                <c:pt idx="25">
                  <c:v>527.0</c:v>
                </c:pt>
                <c:pt idx="26">
                  <c:v>527.0</c:v>
                </c:pt>
                <c:pt idx="27">
                  <c:v>527.0</c:v>
                </c:pt>
                <c:pt idx="28">
                  <c:v>527.0</c:v>
                </c:pt>
              </c:numCache>
            </c:numRef>
          </c:val>
          <c:smooth val="0"/>
        </c:ser>
        <c:dLbls>
          <c:showLegendKey val="0"/>
          <c:showVal val="0"/>
          <c:showCatName val="0"/>
          <c:showSerName val="0"/>
          <c:showPercent val="0"/>
          <c:showBubbleSize val="0"/>
        </c:dLbls>
        <c:marker val="1"/>
        <c:smooth val="0"/>
        <c:axId val="2046006792"/>
        <c:axId val="2140836296"/>
      </c:lineChart>
      <c:catAx>
        <c:axId val="2046006792"/>
        <c:scaling>
          <c:orientation val="minMax"/>
        </c:scaling>
        <c:delete val="0"/>
        <c:axPos val="b"/>
        <c:title>
          <c:tx>
            <c:rich>
              <a:bodyPr/>
              <a:lstStyle/>
              <a:p>
                <a:pPr>
                  <a:defRPr/>
                </a:pPr>
                <a:r>
                  <a:rPr lang="en-US"/>
                  <a:t>Grade</a:t>
                </a:r>
                <a:r>
                  <a:rPr lang="en-US" baseline="0"/>
                  <a:t> 3 Reading Scale Score</a:t>
                </a:r>
                <a:endParaRPr lang="en-US"/>
              </a:p>
            </c:rich>
          </c:tx>
          <c:overlay val="0"/>
        </c:title>
        <c:numFmt formatCode="General" sourceLinked="1"/>
        <c:majorTickMark val="out"/>
        <c:minorTickMark val="none"/>
        <c:tickLblPos val="nextTo"/>
        <c:crossAx val="2140836296"/>
        <c:crosses val="autoZero"/>
        <c:auto val="1"/>
        <c:lblAlgn val="ctr"/>
        <c:lblOffset val="100"/>
        <c:noMultiLvlLbl val="0"/>
      </c:catAx>
      <c:valAx>
        <c:axId val="2140836296"/>
        <c:scaling>
          <c:orientation val="minMax"/>
          <c:max val="540.0"/>
          <c:min val="300.0"/>
        </c:scaling>
        <c:delete val="0"/>
        <c:axPos val="l"/>
        <c:majorGridlines/>
        <c:title>
          <c:tx>
            <c:rich>
              <a:bodyPr rot="-5400000" vert="horz"/>
              <a:lstStyle/>
              <a:p>
                <a:pPr>
                  <a:defRPr/>
                </a:pPr>
                <a:r>
                  <a:rPr lang="en-US"/>
                  <a:t>Grade 4 Reading Scale Score</a:t>
                </a:r>
              </a:p>
            </c:rich>
          </c:tx>
          <c:overlay val="0"/>
        </c:title>
        <c:numFmt formatCode="General" sourceLinked="1"/>
        <c:majorTickMark val="out"/>
        <c:minorTickMark val="none"/>
        <c:tickLblPos val="nextTo"/>
        <c:crossAx val="2046006792"/>
        <c:crosses val="autoZero"/>
        <c:crossBetween val="between"/>
        <c:majorUnit val="20.0"/>
        <c:minorUnit val="10.0"/>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t>MEAP Math Grade 6 to 7 Growth</a:t>
            </a:r>
            <a:r>
              <a:rPr lang="en-US" sz="1400" baseline="0"/>
              <a:t> Chart</a:t>
            </a:r>
            <a:endParaRPr lang="en-US" sz="1400"/>
          </a:p>
        </c:rich>
      </c:tx>
      <c:overlay val="0"/>
    </c:title>
    <c:autoTitleDeleted val="0"/>
    <c:plotArea>
      <c:layout/>
      <c:lineChart>
        <c:grouping val="standard"/>
        <c:varyColors val="0"/>
        <c:ser>
          <c:idx val="0"/>
          <c:order val="0"/>
          <c:tx>
            <c:strRef>
              <c:f>G6Scores!$B$1</c:f>
              <c:strCache>
                <c:ptCount val="1"/>
                <c:pt idx="0">
                  <c:v>Min</c:v>
                </c:pt>
              </c:strCache>
            </c:strRef>
          </c:tx>
          <c:spPr>
            <a:ln w="12700">
              <a:gradFill>
                <a:gsLst>
                  <a:gs pos="0">
                    <a:schemeClr val="accent1">
                      <a:tint val="66000"/>
                      <a:satMod val="160000"/>
                    </a:schemeClr>
                  </a:gs>
                  <a:gs pos="100000">
                    <a:schemeClr val="accent1">
                      <a:tint val="44500"/>
                      <a:satMod val="160000"/>
                    </a:schemeClr>
                  </a:gs>
                  <a:gs pos="100000">
                    <a:schemeClr val="accent1">
                      <a:tint val="23500"/>
                      <a:satMod val="160000"/>
                    </a:schemeClr>
                  </a:gs>
                </a:gsLst>
                <a:lin ang="5400000" scaled="0"/>
              </a:gradFill>
            </a:ln>
          </c:spPr>
          <c:marker>
            <c:symbol val="none"/>
          </c:marker>
          <c:cat>
            <c:numRef>
              <c:f>G6Scores!$A$2:$A$83</c:f>
              <c:numCache>
                <c:formatCode>General</c:formatCode>
                <c:ptCount val="82"/>
                <c:pt idx="0">
                  <c:v>555.0</c:v>
                </c:pt>
                <c:pt idx="1">
                  <c:v>556.0</c:v>
                </c:pt>
                <c:pt idx="2">
                  <c:v>561.0</c:v>
                </c:pt>
                <c:pt idx="3">
                  <c:v>565.0</c:v>
                </c:pt>
                <c:pt idx="4">
                  <c:v>566.0</c:v>
                </c:pt>
                <c:pt idx="5">
                  <c:v>569.0</c:v>
                </c:pt>
                <c:pt idx="6">
                  <c:v>570.0</c:v>
                </c:pt>
                <c:pt idx="7">
                  <c:v>572.0</c:v>
                </c:pt>
                <c:pt idx="8">
                  <c:v>573.0</c:v>
                </c:pt>
                <c:pt idx="9">
                  <c:v>576.0</c:v>
                </c:pt>
                <c:pt idx="10">
                  <c:v>577.0</c:v>
                </c:pt>
                <c:pt idx="11">
                  <c:v>579.0</c:v>
                </c:pt>
                <c:pt idx="12">
                  <c:v>580.0</c:v>
                </c:pt>
                <c:pt idx="13">
                  <c:v>582.0</c:v>
                </c:pt>
                <c:pt idx="14">
                  <c:v>583.0</c:v>
                </c:pt>
                <c:pt idx="15">
                  <c:v>585.0</c:v>
                </c:pt>
                <c:pt idx="16">
                  <c:v>586.0</c:v>
                </c:pt>
                <c:pt idx="17">
                  <c:v>588.0</c:v>
                </c:pt>
                <c:pt idx="18">
                  <c:v>589.0</c:v>
                </c:pt>
                <c:pt idx="19">
                  <c:v>590.0</c:v>
                </c:pt>
                <c:pt idx="20">
                  <c:v>592.0</c:v>
                </c:pt>
                <c:pt idx="21">
                  <c:v>593.0</c:v>
                </c:pt>
                <c:pt idx="22">
                  <c:v>594.0</c:v>
                </c:pt>
                <c:pt idx="23">
                  <c:v>595.0</c:v>
                </c:pt>
                <c:pt idx="24">
                  <c:v>597.0</c:v>
                </c:pt>
                <c:pt idx="25">
                  <c:v>598.0</c:v>
                </c:pt>
                <c:pt idx="26">
                  <c:v>600.0</c:v>
                </c:pt>
                <c:pt idx="27">
                  <c:v>602.0</c:v>
                </c:pt>
                <c:pt idx="28">
                  <c:v>603.0</c:v>
                </c:pt>
                <c:pt idx="29">
                  <c:v>605.0</c:v>
                </c:pt>
                <c:pt idx="30">
                  <c:v>607.0</c:v>
                </c:pt>
                <c:pt idx="31">
                  <c:v>609.0</c:v>
                </c:pt>
                <c:pt idx="32">
                  <c:v>610.0</c:v>
                </c:pt>
                <c:pt idx="33">
                  <c:v>612.0</c:v>
                </c:pt>
                <c:pt idx="34">
                  <c:v>614.0</c:v>
                </c:pt>
                <c:pt idx="35">
                  <c:v>616.0</c:v>
                </c:pt>
                <c:pt idx="36">
                  <c:v>617.0</c:v>
                </c:pt>
                <c:pt idx="37">
                  <c:v>619.0</c:v>
                </c:pt>
                <c:pt idx="38">
                  <c:v>621.0</c:v>
                </c:pt>
                <c:pt idx="39">
                  <c:v>623.0</c:v>
                </c:pt>
                <c:pt idx="40">
                  <c:v>624.0</c:v>
                </c:pt>
                <c:pt idx="41">
                  <c:v>626.0</c:v>
                </c:pt>
                <c:pt idx="42">
                  <c:v>628.0</c:v>
                </c:pt>
                <c:pt idx="43">
                  <c:v>630.0</c:v>
                </c:pt>
                <c:pt idx="44">
                  <c:v>631.0</c:v>
                </c:pt>
                <c:pt idx="45">
                  <c:v>633.0</c:v>
                </c:pt>
                <c:pt idx="46">
                  <c:v>635.0</c:v>
                </c:pt>
                <c:pt idx="47">
                  <c:v>636.0</c:v>
                </c:pt>
                <c:pt idx="48">
                  <c:v>638.0</c:v>
                </c:pt>
                <c:pt idx="49">
                  <c:v>640.0</c:v>
                </c:pt>
                <c:pt idx="50">
                  <c:v>641.0</c:v>
                </c:pt>
                <c:pt idx="51">
                  <c:v>643.0</c:v>
                </c:pt>
                <c:pt idx="52">
                  <c:v>644.0</c:v>
                </c:pt>
                <c:pt idx="53">
                  <c:v>646.0</c:v>
                </c:pt>
                <c:pt idx="54">
                  <c:v>647.0</c:v>
                </c:pt>
                <c:pt idx="55">
                  <c:v>649.0</c:v>
                </c:pt>
                <c:pt idx="56">
                  <c:v>650.0</c:v>
                </c:pt>
                <c:pt idx="57">
                  <c:v>652.0</c:v>
                </c:pt>
                <c:pt idx="58">
                  <c:v>653.0</c:v>
                </c:pt>
                <c:pt idx="59">
                  <c:v>655.0</c:v>
                </c:pt>
                <c:pt idx="60">
                  <c:v>656.0</c:v>
                </c:pt>
                <c:pt idx="61">
                  <c:v>658.0</c:v>
                </c:pt>
                <c:pt idx="62">
                  <c:v>660.0</c:v>
                </c:pt>
                <c:pt idx="63">
                  <c:v>662.0</c:v>
                </c:pt>
                <c:pt idx="64">
                  <c:v>664.0</c:v>
                </c:pt>
                <c:pt idx="65">
                  <c:v>666.0</c:v>
                </c:pt>
                <c:pt idx="66">
                  <c:v>668.0</c:v>
                </c:pt>
                <c:pt idx="67">
                  <c:v>670.0</c:v>
                </c:pt>
                <c:pt idx="68">
                  <c:v>673.0</c:v>
                </c:pt>
                <c:pt idx="69">
                  <c:v>675.0</c:v>
                </c:pt>
                <c:pt idx="70">
                  <c:v>678.0</c:v>
                </c:pt>
                <c:pt idx="71">
                  <c:v>680.0</c:v>
                </c:pt>
                <c:pt idx="72">
                  <c:v>685.0</c:v>
                </c:pt>
                <c:pt idx="73">
                  <c:v>687.0</c:v>
                </c:pt>
                <c:pt idx="74">
                  <c:v>693.0</c:v>
                </c:pt>
                <c:pt idx="75">
                  <c:v>695.0</c:v>
                </c:pt>
                <c:pt idx="76">
                  <c:v>704.0</c:v>
                </c:pt>
                <c:pt idx="77">
                  <c:v>706.0</c:v>
                </c:pt>
                <c:pt idx="78">
                  <c:v>722.0</c:v>
                </c:pt>
                <c:pt idx="79">
                  <c:v>724.0</c:v>
                </c:pt>
                <c:pt idx="80">
                  <c:v>753.0</c:v>
                </c:pt>
                <c:pt idx="81">
                  <c:v>755.0</c:v>
                </c:pt>
              </c:numCache>
            </c:numRef>
          </c:cat>
          <c:val>
            <c:numRef>
              <c:f>G6Scores!$B$2:$B$83</c:f>
              <c:numCache>
                <c:formatCode>General</c:formatCode>
                <c:ptCount val="82"/>
                <c:pt idx="0">
                  <c:v>688.0</c:v>
                </c:pt>
                <c:pt idx="1">
                  <c:v>691.0</c:v>
                </c:pt>
                <c:pt idx="2">
                  <c:v>683.0</c:v>
                </c:pt>
                <c:pt idx="3">
                  <c:v>664.0</c:v>
                </c:pt>
                <c:pt idx="4">
                  <c:v>675.0</c:v>
                </c:pt>
                <c:pt idx="5">
                  <c:v>675.0</c:v>
                </c:pt>
                <c:pt idx="6">
                  <c:v>675.0</c:v>
                </c:pt>
                <c:pt idx="7">
                  <c:v>686.0</c:v>
                </c:pt>
                <c:pt idx="8">
                  <c:v>678.0</c:v>
                </c:pt>
                <c:pt idx="9">
                  <c:v>671.0</c:v>
                </c:pt>
                <c:pt idx="10">
                  <c:v>671.0</c:v>
                </c:pt>
                <c:pt idx="11">
                  <c:v>678.0</c:v>
                </c:pt>
                <c:pt idx="12">
                  <c:v>671.0</c:v>
                </c:pt>
                <c:pt idx="13">
                  <c:v>629.0</c:v>
                </c:pt>
                <c:pt idx="14">
                  <c:v>671.0</c:v>
                </c:pt>
                <c:pt idx="15">
                  <c:v>678.0</c:v>
                </c:pt>
                <c:pt idx="16">
                  <c:v>668.0</c:v>
                </c:pt>
                <c:pt idx="17">
                  <c:v>671.0</c:v>
                </c:pt>
                <c:pt idx="18">
                  <c:v>664.0</c:v>
                </c:pt>
                <c:pt idx="19">
                  <c:v>675.0</c:v>
                </c:pt>
                <c:pt idx="20">
                  <c:v>668.0</c:v>
                </c:pt>
                <c:pt idx="21">
                  <c:v>675.0</c:v>
                </c:pt>
                <c:pt idx="22">
                  <c:v>675.0</c:v>
                </c:pt>
                <c:pt idx="23">
                  <c:v>683.0</c:v>
                </c:pt>
                <c:pt idx="24">
                  <c:v>659.0</c:v>
                </c:pt>
                <c:pt idx="25">
                  <c:v>675.0</c:v>
                </c:pt>
                <c:pt idx="26">
                  <c:v>675.0</c:v>
                </c:pt>
                <c:pt idx="27">
                  <c:v>678.0</c:v>
                </c:pt>
                <c:pt idx="28">
                  <c:v>681.0</c:v>
                </c:pt>
                <c:pt idx="29">
                  <c:v>681.0</c:v>
                </c:pt>
                <c:pt idx="30">
                  <c:v>678.0</c:v>
                </c:pt>
                <c:pt idx="31">
                  <c:v>688.0</c:v>
                </c:pt>
                <c:pt idx="32">
                  <c:v>683.0</c:v>
                </c:pt>
                <c:pt idx="33">
                  <c:v>671.0</c:v>
                </c:pt>
                <c:pt idx="34">
                  <c:v>681.0</c:v>
                </c:pt>
                <c:pt idx="35">
                  <c:v>681.0</c:v>
                </c:pt>
                <c:pt idx="36">
                  <c:v>683.0</c:v>
                </c:pt>
                <c:pt idx="37">
                  <c:v>681.0</c:v>
                </c:pt>
                <c:pt idx="38">
                  <c:v>678.0</c:v>
                </c:pt>
                <c:pt idx="39">
                  <c:v>675.0</c:v>
                </c:pt>
                <c:pt idx="40">
                  <c:v>691.0</c:v>
                </c:pt>
                <c:pt idx="41">
                  <c:v>691.0</c:v>
                </c:pt>
                <c:pt idx="42">
                  <c:v>695.0</c:v>
                </c:pt>
                <c:pt idx="43">
                  <c:v>702.0</c:v>
                </c:pt>
                <c:pt idx="44">
                  <c:v>695.0</c:v>
                </c:pt>
                <c:pt idx="45">
                  <c:v>683.0</c:v>
                </c:pt>
                <c:pt idx="46">
                  <c:v>700.0</c:v>
                </c:pt>
                <c:pt idx="47">
                  <c:v>695.0</c:v>
                </c:pt>
                <c:pt idx="48">
                  <c:v>688.0</c:v>
                </c:pt>
                <c:pt idx="49">
                  <c:v>697.0</c:v>
                </c:pt>
                <c:pt idx="50">
                  <c:v>700.0</c:v>
                </c:pt>
                <c:pt idx="51">
                  <c:v>693.0</c:v>
                </c:pt>
                <c:pt idx="52">
                  <c:v>697.0</c:v>
                </c:pt>
                <c:pt idx="53">
                  <c:v>691.0</c:v>
                </c:pt>
                <c:pt idx="54">
                  <c:v>711.0</c:v>
                </c:pt>
                <c:pt idx="55">
                  <c:v>702.0</c:v>
                </c:pt>
                <c:pt idx="56">
                  <c:v>693.0</c:v>
                </c:pt>
                <c:pt idx="57">
                  <c:v>702.0</c:v>
                </c:pt>
                <c:pt idx="58">
                  <c:v>693.0</c:v>
                </c:pt>
                <c:pt idx="59">
                  <c:v>693.0</c:v>
                </c:pt>
                <c:pt idx="60">
                  <c:v>697.0</c:v>
                </c:pt>
                <c:pt idx="61">
                  <c:v>713.0</c:v>
                </c:pt>
                <c:pt idx="62">
                  <c:v>711.0</c:v>
                </c:pt>
                <c:pt idx="63">
                  <c:v>708.0</c:v>
                </c:pt>
                <c:pt idx="64">
                  <c:v>717.0</c:v>
                </c:pt>
                <c:pt idx="65">
                  <c:v>709.0</c:v>
                </c:pt>
                <c:pt idx="66">
                  <c:v>693.0</c:v>
                </c:pt>
                <c:pt idx="67">
                  <c:v>722.0</c:v>
                </c:pt>
                <c:pt idx="68">
                  <c:v>721.0</c:v>
                </c:pt>
                <c:pt idx="69">
                  <c:v>734.0</c:v>
                </c:pt>
                <c:pt idx="70">
                  <c:v>724.0</c:v>
                </c:pt>
                <c:pt idx="71">
                  <c:v>717.0</c:v>
                </c:pt>
                <c:pt idx="72">
                  <c:v>719.0</c:v>
                </c:pt>
                <c:pt idx="73">
                  <c:v>722.0</c:v>
                </c:pt>
                <c:pt idx="74">
                  <c:v>734.0</c:v>
                </c:pt>
                <c:pt idx="75">
                  <c:v>715.0</c:v>
                </c:pt>
                <c:pt idx="76">
                  <c:v>724.0</c:v>
                </c:pt>
                <c:pt idx="77">
                  <c:v>740.0</c:v>
                </c:pt>
                <c:pt idx="78">
                  <c:v>744.0</c:v>
                </c:pt>
                <c:pt idx="79">
                  <c:v>761.0</c:v>
                </c:pt>
                <c:pt idx="80">
                  <c:v>756.0</c:v>
                </c:pt>
                <c:pt idx="81">
                  <c:v>753.0</c:v>
                </c:pt>
              </c:numCache>
            </c:numRef>
          </c:val>
          <c:smooth val="0"/>
        </c:ser>
        <c:ser>
          <c:idx val="1"/>
          <c:order val="1"/>
          <c:tx>
            <c:strRef>
              <c:f>G6Scores!$C$1</c:f>
              <c:strCache>
                <c:ptCount val="1"/>
                <c:pt idx="0">
                  <c:v>25th%ile</c:v>
                </c:pt>
              </c:strCache>
            </c:strRef>
          </c:tx>
          <c:marker>
            <c:symbol val="none"/>
          </c:marker>
          <c:cat>
            <c:numRef>
              <c:f>G6Scores!$A$2:$A$83</c:f>
              <c:numCache>
                <c:formatCode>General</c:formatCode>
                <c:ptCount val="82"/>
                <c:pt idx="0">
                  <c:v>555.0</c:v>
                </c:pt>
                <c:pt idx="1">
                  <c:v>556.0</c:v>
                </c:pt>
                <c:pt idx="2">
                  <c:v>561.0</c:v>
                </c:pt>
                <c:pt idx="3">
                  <c:v>565.0</c:v>
                </c:pt>
                <c:pt idx="4">
                  <c:v>566.0</c:v>
                </c:pt>
                <c:pt idx="5">
                  <c:v>569.0</c:v>
                </c:pt>
                <c:pt idx="6">
                  <c:v>570.0</c:v>
                </c:pt>
                <c:pt idx="7">
                  <c:v>572.0</c:v>
                </c:pt>
                <c:pt idx="8">
                  <c:v>573.0</c:v>
                </c:pt>
                <c:pt idx="9">
                  <c:v>576.0</c:v>
                </c:pt>
                <c:pt idx="10">
                  <c:v>577.0</c:v>
                </c:pt>
                <c:pt idx="11">
                  <c:v>579.0</c:v>
                </c:pt>
                <c:pt idx="12">
                  <c:v>580.0</c:v>
                </c:pt>
                <c:pt idx="13">
                  <c:v>582.0</c:v>
                </c:pt>
                <c:pt idx="14">
                  <c:v>583.0</c:v>
                </c:pt>
                <c:pt idx="15">
                  <c:v>585.0</c:v>
                </c:pt>
                <c:pt idx="16">
                  <c:v>586.0</c:v>
                </c:pt>
                <c:pt idx="17">
                  <c:v>588.0</c:v>
                </c:pt>
                <c:pt idx="18">
                  <c:v>589.0</c:v>
                </c:pt>
                <c:pt idx="19">
                  <c:v>590.0</c:v>
                </c:pt>
                <c:pt idx="20">
                  <c:v>592.0</c:v>
                </c:pt>
                <c:pt idx="21">
                  <c:v>593.0</c:v>
                </c:pt>
                <c:pt idx="22">
                  <c:v>594.0</c:v>
                </c:pt>
                <c:pt idx="23">
                  <c:v>595.0</c:v>
                </c:pt>
                <c:pt idx="24">
                  <c:v>597.0</c:v>
                </c:pt>
                <c:pt idx="25">
                  <c:v>598.0</c:v>
                </c:pt>
                <c:pt idx="26">
                  <c:v>600.0</c:v>
                </c:pt>
                <c:pt idx="27">
                  <c:v>602.0</c:v>
                </c:pt>
                <c:pt idx="28">
                  <c:v>603.0</c:v>
                </c:pt>
                <c:pt idx="29">
                  <c:v>605.0</c:v>
                </c:pt>
                <c:pt idx="30">
                  <c:v>607.0</c:v>
                </c:pt>
                <c:pt idx="31">
                  <c:v>609.0</c:v>
                </c:pt>
                <c:pt idx="32">
                  <c:v>610.0</c:v>
                </c:pt>
                <c:pt idx="33">
                  <c:v>612.0</c:v>
                </c:pt>
                <c:pt idx="34">
                  <c:v>614.0</c:v>
                </c:pt>
                <c:pt idx="35">
                  <c:v>616.0</c:v>
                </c:pt>
                <c:pt idx="36">
                  <c:v>617.0</c:v>
                </c:pt>
                <c:pt idx="37">
                  <c:v>619.0</c:v>
                </c:pt>
                <c:pt idx="38">
                  <c:v>621.0</c:v>
                </c:pt>
                <c:pt idx="39">
                  <c:v>623.0</c:v>
                </c:pt>
                <c:pt idx="40">
                  <c:v>624.0</c:v>
                </c:pt>
                <c:pt idx="41">
                  <c:v>626.0</c:v>
                </c:pt>
                <c:pt idx="42">
                  <c:v>628.0</c:v>
                </c:pt>
                <c:pt idx="43">
                  <c:v>630.0</c:v>
                </c:pt>
                <c:pt idx="44">
                  <c:v>631.0</c:v>
                </c:pt>
                <c:pt idx="45">
                  <c:v>633.0</c:v>
                </c:pt>
                <c:pt idx="46">
                  <c:v>635.0</c:v>
                </c:pt>
                <c:pt idx="47">
                  <c:v>636.0</c:v>
                </c:pt>
                <c:pt idx="48">
                  <c:v>638.0</c:v>
                </c:pt>
                <c:pt idx="49">
                  <c:v>640.0</c:v>
                </c:pt>
                <c:pt idx="50">
                  <c:v>641.0</c:v>
                </c:pt>
                <c:pt idx="51">
                  <c:v>643.0</c:v>
                </c:pt>
                <c:pt idx="52">
                  <c:v>644.0</c:v>
                </c:pt>
                <c:pt idx="53">
                  <c:v>646.0</c:v>
                </c:pt>
                <c:pt idx="54">
                  <c:v>647.0</c:v>
                </c:pt>
                <c:pt idx="55">
                  <c:v>649.0</c:v>
                </c:pt>
                <c:pt idx="56">
                  <c:v>650.0</c:v>
                </c:pt>
                <c:pt idx="57">
                  <c:v>652.0</c:v>
                </c:pt>
                <c:pt idx="58">
                  <c:v>653.0</c:v>
                </c:pt>
                <c:pt idx="59">
                  <c:v>655.0</c:v>
                </c:pt>
                <c:pt idx="60">
                  <c:v>656.0</c:v>
                </c:pt>
                <c:pt idx="61">
                  <c:v>658.0</c:v>
                </c:pt>
                <c:pt idx="62">
                  <c:v>660.0</c:v>
                </c:pt>
                <c:pt idx="63">
                  <c:v>662.0</c:v>
                </c:pt>
                <c:pt idx="64">
                  <c:v>664.0</c:v>
                </c:pt>
                <c:pt idx="65">
                  <c:v>666.0</c:v>
                </c:pt>
                <c:pt idx="66">
                  <c:v>668.0</c:v>
                </c:pt>
                <c:pt idx="67">
                  <c:v>670.0</c:v>
                </c:pt>
                <c:pt idx="68">
                  <c:v>673.0</c:v>
                </c:pt>
                <c:pt idx="69">
                  <c:v>675.0</c:v>
                </c:pt>
                <c:pt idx="70">
                  <c:v>678.0</c:v>
                </c:pt>
                <c:pt idx="71">
                  <c:v>680.0</c:v>
                </c:pt>
                <c:pt idx="72">
                  <c:v>685.0</c:v>
                </c:pt>
                <c:pt idx="73">
                  <c:v>687.0</c:v>
                </c:pt>
                <c:pt idx="74">
                  <c:v>693.0</c:v>
                </c:pt>
                <c:pt idx="75">
                  <c:v>695.0</c:v>
                </c:pt>
                <c:pt idx="76">
                  <c:v>704.0</c:v>
                </c:pt>
                <c:pt idx="77">
                  <c:v>706.0</c:v>
                </c:pt>
                <c:pt idx="78">
                  <c:v>722.0</c:v>
                </c:pt>
                <c:pt idx="79">
                  <c:v>724.0</c:v>
                </c:pt>
                <c:pt idx="80">
                  <c:v>753.0</c:v>
                </c:pt>
                <c:pt idx="81">
                  <c:v>755.0</c:v>
                </c:pt>
              </c:numCache>
            </c:numRef>
          </c:cat>
          <c:val>
            <c:numRef>
              <c:f>G6Scores!$C$2:$C$83</c:f>
              <c:numCache>
                <c:formatCode>General</c:formatCode>
                <c:ptCount val="82"/>
                <c:pt idx="0">
                  <c:v>689.0</c:v>
                </c:pt>
                <c:pt idx="1">
                  <c:v>698.0</c:v>
                </c:pt>
                <c:pt idx="2">
                  <c:v>686.0</c:v>
                </c:pt>
                <c:pt idx="3">
                  <c:v>695.0</c:v>
                </c:pt>
                <c:pt idx="4">
                  <c:v>679.0</c:v>
                </c:pt>
                <c:pt idx="5">
                  <c:v>685.0</c:v>
                </c:pt>
                <c:pt idx="6">
                  <c:v>681.0</c:v>
                </c:pt>
                <c:pt idx="7">
                  <c:v>693.0</c:v>
                </c:pt>
                <c:pt idx="8">
                  <c:v>688.0</c:v>
                </c:pt>
                <c:pt idx="9">
                  <c:v>688.0</c:v>
                </c:pt>
                <c:pt idx="10">
                  <c:v>688.0</c:v>
                </c:pt>
                <c:pt idx="11">
                  <c:v>688.0</c:v>
                </c:pt>
                <c:pt idx="12">
                  <c:v>691.0</c:v>
                </c:pt>
                <c:pt idx="13">
                  <c:v>688.0</c:v>
                </c:pt>
                <c:pt idx="14">
                  <c:v>688.0</c:v>
                </c:pt>
                <c:pt idx="15">
                  <c:v>688.0</c:v>
                </c:pt>
                <c:pt idx="16">
                  <c:v>691.0</c:v>
                </c:pt>
                <c:pt idx="17">
                  <c:v>691.0</c:v>
                </c:pt>
                <c:pt idx="18">
                  <c:v>687.0</c:v>
                </c:pt>
                <c:pt idx="19">
                  <c:v>693.0</c:v>
                </c:pt>
                <c:pt idx="20">
                  <c:v>693.0</c:v>
                </c:pt>
                <c:pt idx="21">
                  <c:v>695.0</c:v>
                </c:pt>
                <c:pt idx="22">
                  <c:v>695.0</c:v>
                </c:pt>
                <c:pt idx="23">
                  <c:v>695.0</c:v>
                </c:pt>
                <c:pt idx="24">
                  <c:v>695.0</c:v>
                </c:pt>
                <c:pt idx="25">
                  <c:v>695.0</c:v>
                </c:pt>
                <c:pt idx="26">
                  <c:v>697.0</c:v>
                </c:pt>
                <c:pt idx="27">
                  <c:v>697.0</c:v>
                </c:pt>
                <c:pt idx="28">
                  <c:v>702.0</c:v>
                </c:pt>
                <c:pt idx="29">
                  <c:v>704.0</c:v>
                </c:pt>
                <c:pt idx="30">
                  <c:v>702.0</c:v>
                </c:pt>
                <c:pt idx="31">
                  <c:v>708.0</c:v>
                </c:pt>
                <c:pt idx="32">
                  <c:v>708.0</c:v>
                </c:pt>
                <c:pt idx="33">
                  <c:v>706.0</c:v>
                </c:pt>
                <c:pt idx="34">
                  <c:v>709.0</c:v>
                </c:pt>
                <c:pt idx="35">
                  <c:v>711.0</c:v>
                </c:pt>
                <c:pt idx="36">
                  <c:v>709.0</c:v>
                </c:pt>
                <c:pt idx="37">
                  <c:v>713.0</c:v>
                </c:pt>
                <c:pt idx="38">
                  <c:v>713.0</c:v>
                </c:pt>
                <c:pt idx="39">
                  <c:v>713.0</c:v>
                </c:pt>
                <c:pt idx="40">
                  <c:v>715.0</c:v>
                </c:pt>
                <c:pt idx="41">
                  <c:v>719.0</c:v>
                </c:pt>
                <c:pt idx="42">
                  <c:v>719.0</c:v>
                </c:pt>
                <c:pt idx="43">
                  <c:v>721.0</c:v>
                </c:pt>
                <c:pt idx="44">
                  <c:v>721.0</c:v>
                </c:pt>
                <c:pt idx="45">
                  <c:v>724.0</c:v>
                </c:pt>
                <c:pt idx="46">
                  <c:v>722.0</c:v>
                </c:pt>
                <c:pt idx="47">
                  <c:v>728.0</c:v>
                </c:pt>
                <c:pt idx="48">
                  <c:v>728.0</c:v>
                </c:pt>
                <c:pt idx="49">
                  <c:v>726.0</c:v>
                </c:pt>
                <c:pt idx="50">
                  <c:v>730.0</c:v>
                </c:pt>
                <c:pt idx="51">
                  <c:v>728.0</c:v>
                </c:pt>
                <c:pt idx="52">
                  <c:v>732.0</c:v>
                </c:pt>
                <c:pt idx="53">
                  <c:v>730.0</c:v>
                </c:pt>
                <c:pt idx="54">
                  <c:v>732.0</c:v>
                </c:pt>
                <c:pt idx="55">
                  <c:v>736.0</c:v>
                </c:pt>
                <c:pt idx="56">
                  <c:v>738.0</c:v>
                </c:pt>
                <c:pt idx="57">
                  <c:v>738.0</c:v>
                </c:pt>
                <c:pt idx="58">
                  <c:v>740.0</c:v>
                </c:pt>
                <c:pt idx="59">
                  <c:v>740.0</c:v>
                </c:pt>
                <c:pt idx="60">
                  <c:v>744.0</c:v>
                </c:pt>
                <c:pt idx="61">
                  <c:v>738.0</c:v>
                </c:pt>
                <c:pt idx="62">
                  <c:v>744.0</c:v>
                </c:pt>
                <c:pt idx="63">
                  <c:v>746.0</c:v>
                </c:pt>
                <c:pt idx="64">
                  <c:v>746.0</c:v>
                </c:pt>
                <c:pt idx="65">
                  <c:v>746.0</c:v>
                </c:pt>
                <c:pt idx="66">
                  <c:v>751.0</c:v>
                </c:pt>
                <c:pt idx="67">
                  <c:v>751.0</c:v>
                </c:pt>
                <c:pt idx="68">
                  <c:v>751.0</c:v>
                </c:pt>
                <c:pt idx="69">
                  <c:v>756.0</c:v>
                </c:pt>
                <c:pt idx="70">
                  <c:v>753.0</c:v>
                </c:pt>
                <c:pt idx="71">
                  <c:v>757.0</c:v>
                </c:pt>
                <c:pt idx="72">
                  <c:v>758.0</c:v>
                </c:pt>
                <c:pt idx="73">
                  <c:v>764.0</c:v>
                </c:pt>
                <c:pt idx="74">
                  <c:v>761.0</c:v>
                </c:pt>
                <c:pt idx="75">
                  <c:v>764.0</c:v>
                </c:pt>
                <c:pt idx="76">
                  <c:v>767.0</c:v>
                </c:pt>
                <c:pt idx="77">
                  <c:v>770.0</c:v>
                </c:pt>
                <c:pt idx="78">
                  <c:v>774.0</c:v>
                </c:pt>
                <c:pt idx="79">
                  <c:v>783.0</c:v>
                </c:pt>
                <c:pt idx="80">
                  <c:v>783.0</c:v>
                </c:pt>
                <c:pt idx="81">
                  <c:v>783.0</c:v>
                </c:pt>
              </c:numCache>
            </c:numRef>
          </c:val>
          <c:smooth val="0"/>
        </c:ser>
        <c:ser>
          <c:idx val="2"/>
          <c:order val="2"/>
          <c:tx>
            <c:strRef>
              <c:f>G6Scores!$D$1</c:f>
              <c:strCache>
                <c:ptCount val="1"/>
                <c:pt idx="0">
                  <c:v>50th%ile</c:v>
                </c:pt>
              </c:strCache>
            </c:strRef>
          </c:tx>
          <c:marker>
            <c:symbol val="none"/>
          </c:marker>
          <c:cat>
            <c:numRef>
              <c:f>G6Scores!$A$2:$A$83</c:f>
              <c:numCache>
                <c:formatCode>General</c:formatCode>
                <c:ptCount val="82"/>
                <c:pt idx="0">
                  <c:v>555.0</c:v>
                </c:pt>
                <c:pt idx="1">
                  <c:v>556.0</c:v>
                </c:pt>
                <c:pt idx="2">
                  <c:v>561.0</c:v>
                </c:pt>
                <c:pt idx="3">
                  <c:v>565.0</c:v>
                </c:pt>
                <c:pt idx="4">
                  <c:v>566.0</c:v>
                </c:pt>
                <c:pt idx="5">
                  <c:v>569.0</c:v>
                </c:pt>
                <c:pt idx="6">
                  <c:v>570.0</c:v>
                </c:pt>
                <c:pt idx="7">
                  <c:v>572.0</c:v>
                </c:pt>
                <c:pt idx="8">
                  <c:v>573.0</c:v>
                </c:pt>
                <c:pt idx="9">
                  <c:v>576.0</c:v>
                </c:pt>
                <c:pt idx="10">
                  <c:v>577.0</c:v>
                </c:pt>
                <c:pt idx="11">
                  <c:v>579.0</c:v>
                </c:pt>
                <c:pt idx="12">
                  <c:v>580.0</c:v>
                </c:pt>
                <c:pt idx="13">
                  <c:v>582.0</c:v>
                </c:pt>
                <c:pt idx="14">
                  <c:v>583.0</c:v>
                </c:pt>
                <c:pt idx="15">
                  <c:v>585.0</c:v>
                </c:pt>
                <c:pt idx="16">
                  <c:v>586.0</c:v>
                </c:pt>
                <c:pt idx="17">
                  <c:v>588.0</c:v>
                </c:pt>
                <c:pt idx="18">
                  <c:v>589.0</c:v>
                </c:pt>
                <c:pt idx="19">
                  <c:v>590.0</c:v>
                </c:pt>
                <c:pt idx="20">
                  <c:v>592.0</c:v>
                </c:pt>
                <c:pt idx="21">
                  <c:v>593.0</c:v>
                </c:pt>
                <c:pt idx="22">
                  <c:v>594.0</c:v>
                </c:pt>
                <c:pt idx="23">
                  <c:v>595.0</c:v>
                </c:pt>
                <c:pt idx="24">
                  <c:v>597.0</c:v>
                </c:pt>
                <c:pt idx="25">
                  <c:v>598.0</c:v>
                </c:pt>
                <c:pt idx="26">
                  <c:v>600.0</c:v>
                </c:pt>
                <c:pt idx="27">
                  <c:v>602.0</c:v>
                </c:pt>
                <c:pt idx="28">
                  <c:v>603.0</c:v>
                </c:pt>
                <c:pt idx="29">
                  <c:v>605.0</c:v>
                </c:pt>
                <c:pt idx="30">
                  <c:v>607.0</c:v>
                </c:pt>
                <c:pt idx="31">
                  <c:v>609.0</c:v>
                </c:pt>
                <c:pt idx="32">
                  <c:v>610.0</c:v>
                </c:pt>
                <c:pt idx="33">
                  <c:v>612.0</c:v>
                </c:pt>
                <c:pt idx="34">
                  <c:v>614.0</c:v>
                </c:pt>
                <c:pt idx="35">
                  <c:v>616.0</c:v>
                </c:pt>
                <c:pt idx="36">
                  <c:v>617.0</c:v>
                </c:pt>
                <c:pt idx="37">
                  <c:v>619.0</c:v>
                </c:pt>
                <c:pt idx="38">
                  <c:v>621.0</c:v>
                </c:pt>
                <c:pt idx="39">
                  <c:v>623.0</c:v>
                </c:pt>
                <c:pt idx="40">
                  <c:v>624.0</c:v>
                </c:pt>
                <c:pt idx="41">
                  <c:v>626.0</c:v>
                </c:pt>
                <c:pt idx="42">
                  <c:v>628.0</c:v>
                </c:pt>
                <c:pt idx="43">
                  <c:v>630.0</c:v>
                </c:pt>
                <c:pt idx="44">
                  <c:v>631.0</c:v>
                </c:pt>
                <c:pt idx="45">
                  <c:v>633.0</c:v>
                </c:pt>
                <c:pt idx="46">
                  <c:v>635.0</c:v>
                </c:pt>
                <c:pt idx="47">
                  <c:v>636.0</c:v>
                </c:pt>
                <c:pt idx="48">
                  <c:v>638.0</c:v>
                </c:pt>
                <c:pt idx="49">
                  <c:v>640.0</c:v>
                </c:pt>
                <c:pt idx="50">
                  <c:v>641.0</c:v>
                </c:pt>
                <c:pt idx="51">
                  <c:v>643.0</c:v>
                </c:pt>
                <c:pt idx="52">
                  <c:v>644.0</c:v>
                </c:pt>
                <c:pt idx="53">
                  <c:v>646.0</c:v>
                </c:pt>
                <c:pt idx="54">
                  <c:v>647.0</c:v>
                </c:pt>
                <c:pt idx="55">
                  <c:v>649.0</c:v>
                </c:pt>
                <c:pt idx="56">
                  <c:v>650.0</c:v>
                </c:pt>
                <c:pt idx="57">
                  <c:v>652.0</c:v>
                </c:pt>
                <c:pt idx="58">
                  <c:v>653.0</c:v>
                </c:pt>
                <c:pt idx="59">
                  <c:v>655.0</c:v>
                </c:pt>
                <c:pt idx="60">
                  <c:v>656.0</c:v>
                </c:pt>
                <c:pt idx="61">
                  <c:v>658.0</c:v>
                </c:pt>
                <c:pt idx="62">
                  <c:v>660.0</c:v>
                </c:pt>
                <c:pt idx="63">
                  <c:v>662.0</c:v>
                </c:pt>
                <c:pt idx="64">
                  <c:v>664.0</c:v>
                </c:pt>
                <c:pt idx="65">
                  <c:v>666.0</c:v>
                </c:pt>
                <c:pt idx="66">
                  <c:v>668.0</c:v>
                </c:pt>
                <c:pt idx="67">
                  <c:v>670.0</c:v>
                </c:pt>
                <c:pt idx="68">
                  <c:v>673.0</c:v>
                </c:pt>
                <c:pt idx="69">
                  <c:v>675.0</c:v>
                </c:pt>
                <c:pt idx="70">
                  <c:v>678.0</c:v>
                </c:pt>
                <c:pt idx="71">
                  <c:v>680.0</c:v>
                </c:pt>
                <c:pt idx="72">
                  <c:v>685.0</c:v>
                </c:pt>
                <c:pt idx="73">
                  <c:v>687.0</c:v>
                </c:pt>
                <c:pt idx="74">
                  <c:v>693.0</c:v>
                </c:pt>
                <c:pt idx="75">
                  <c:v>695.0</c:v>
                </c:pt>
                <c:pt idx="76">
                  <c:v>704.0</c:v>
                </c:pt>
                <c:pt idx="77">
                  <c:v>706.0</c:v>
                </c:pt>
                <c:pt idx="78">
                  <c:v>722.0</c:v>
                </c:pt>
                <c:pt idx="79">
                  <c:v>724.0</c:v>
                </c:pt>
                <c:pt idx="80">
                  <c:v>753.0</c:v>
                </c:pt>
                <c:pt idx="81">
                  <c:v>755.0</c:v>
                </c:pt>
              </c:numCache>
            </c:numRef>
          </c:cat>
          <c:val>
            <c:numRef>
              <c:f>G6Scores!$D$2:$D$83</c:f>
              <c:numCache>
                <c:formatCode>General</c:formatCode>
                <c:ptCount val="82"/>
                <c:pt idx="0">
                  <c:v>670.0</c:v>
                </c:pt>
                <c:pt idx="1">
                  <c:v>705.0</c:v>
                </c:pt>
                <c:pt idx="2">
                  <c:v>695.0</c:v>
                </c:pt>
                <c:pt idx="3">
                  <c:v>701.0</c:v>
                </c:pt>
                <c:pt idx="4">
                  <c:v>691.0</c:v>
                </c:pt>
                <c:pt idx="5">
                  <c:v>693.0</c:v>
                </c:pt>
                <c:pt idx="6">
                  <c:v>683.0</c:v>
                </c:pt>
                <c:pt idx="7">
                  <c:v>697.0</c:v>
                </c:pt>
                <c:pt idx="8">
                  <c:v>693.0</c:v>
                </c:pt>
                <c:pt idx="9">
                  <c:v>693.0</c:v>
                </c:pt>
                <c:pt idx="10">
                  <c:v>691.0</c:v>
                </c:pt>
                <c:pt idx="11">
                  <c:v>696.0</c:v>
                </c:pt>
                <c:pt idx="12">
                  <c:v>695.0</c:v>
                </c:pt>
                <c:pt idx="13">
                  <c:v>693.0</c:v>
                </c:pt>
                <c:pt idx="14">
                  <c:v>693.0</c:v>
                </c:pt>
                <c:pt idx="15">
                  <c:v>696.0</c:v>
                </c:pt>
                <c:pt idx="16">
                  <c:v>697.0</c:v>
                </c:pt>
                <c:pt idx="17">
                  <c:v>697.0</c:v>
                </c:pt>
                <c:pt idx="18">
                  <c:v>693.0</c:v>
                </c:pt>
                <c:pt idx="19">
                  <c:v>702.0</c:v>
                </c:pt>
                <c:pt idx="20">
                  <c:v>700.0</c:v>
                </c:pt>
                <c:pt idx="21">
                  <c:v>704.0</c:v>
                </c:pt>
                <c:pt idx="22">
                  <c:v>704.0</c:v>
                </c:pt>
                <c:pt idx="23">
                  <c:v>703.0</c:v>
                </c:pt>
                <c:pt idx="24">
                  <c:v>702.0</c:v>
                </c:pt>
                <c:pt idx="25">
                  <c:v>706.0</c:v>
                </c:pt>
                <c:pt idx="26">
                  <c:v>706.0</c:v>
                </c:pt>
                <c:pt idx="27">
                  <c:v>706.0</c:v>
                </c:pt>
                <c:pt idx="28">
                  <c:v>709.0</c:v>
                </c:pt>
                <c:pt idx="29">
                  <c:v>710.0</c:v>
                </c:pt>
                <c:pt idx="30">
                  <c:v>711.0</c:v>
                </c:pt>
                <c:pt idx="31">
                  <c:v>715.0</c:v>
                </c:pt>
                <c:pt idx="32">
                  <c:v>717.0</c:v>
                </c:pt>
                <c:pt idx="33">
                  <c:v>715.0</c:v>
                </c:pt>
                <c:pt idx="34">
                  <c:v>717.0</c:v>
                </c:pt>
                <c:pt idx="35">
                  <c:v>721.0</c:v>
                </c:pt>
                <c:pt idx="36">
                  <c:v>719.0</c:v>
                </c:pt>
                <c:pt idx="37">
                  <c:v>722.0</c:v>
                </c:pt>
                <c:pt idx="38">
                  <c:v>722.0</c:v>
                </c:pt>
                <c:pt idx="39">
                  <c:v>724.0</c:v>
                </c:pt>
                <c:pt idx="40">
                  <c:v>726.0</c:v>
                </c:pt>
                <c:pt idx="41">
                  <c:v>726.0</c:v>
                </c:pt>
                <c:pt idx="42">
                  <c:v>728.0</c:v>
                </c:pt>
                <c:pt idx="43">
                  <c:v>730.0</c:v>
                </c:pt>
                <c:pt idx="44">
                  <c:v>730.0</c:v>
                </c:pt>
                <c:pt idx="45">
                  <c:v>734.0</c:v>
                </c:pt>
                <c:pt idx="46">
                  <c:v>732.0</c:v>
                </c:pt>
                <c:pt idx="47">
                  <c:v>736.0</c:v>
                </c:pt>
                <c:pt idx="48">
                  <c:v>738.0</c:v>
                </c:pt>
                <c:pt idx="49">
                  <c:v>736.0</c:v>
                </c:pt>
                <c:pt idx="50">
                  <c:v>738.0</c:v>
                </c:pt>
                <c:pt idx="51">
                  <c:v>738.0</c:v>
                </c:pt>
                <c:pt idx="52">
                  <c:v>742.0</c:v>
                </c:pt>
                <c:pt idx="53">
                  <c:v>740.0</c:v>
                </c:pt>
                <c:pt idx="54">
                  <c:v>742.0</c:v>
                </c:pt>
                <c:pt idx="55">
                  <c:v>744.0</c:v>
                </c:pt>
                <c:pt idx="56">
                  <c:v>746.0</c:v>
                </c:pt>
                <c:pt idx="57">
                  <c:v>746.0</c:v>
                </c:pt>
                <c:pt idx="58">
                  <c:v>748.0</c:v>
                </c:pt>
                <c:pt idx="59">
                  <c:v>748.0</c:v>
                </c:pt>
                <c:pt idx="60">
                  <c:v>751.0</c:v>
                </c:pt>
                <c:pt idx="61">
                  <c:v>748.0</c:v>
                </c:pt>
                <c:pt idx="62">
                  <c:v>753.0</c:v>
                </c:pt>
                <c:pt idx="63">
                  <c:v>756.0</c:v>
                </c:pt>
                <c:pt idx="64">
                  <c:v>758.0</c:v>
                </c:pt>
                <c:pt idx="65">
                  <c:v>761.0</c:v>
                </c:pt>
                <c:pt idx="66">
                  <c:v>758.0</c:v>
                </c:pt>
                <c:pt idx="67">
                  <c:v>761.0</c:v>
                </c:pt>
                <c:pt idx="68">
                  <c:v>761.0</c:v>
                </c:pt>
                <c:pt idx="69">
                  <c:v>764.0</c:v>
                </c:pt>
                <c:pt idx="70">
                  <c:v>767.0</c:v>
                </c:pt>
                <c:pt idx="71">
                  <c:v>767.0</c:v>
                </c:pt>
                <c:pt idx="72">
                  <c:v>774.0</c:v>
                </c:pt>
                <c:pt idx="73">
                  <c:v>778.0</c:v>
                </c:pt>
                <c:pt idx="74">
                  <c:v>774.0</c:v>
                </c:pt>
                <c:pt idx="75">
                  <c:v>783.0</c:v>
                </c:pt>
                <c:pt idx="76">
                  <c:v>778.0</c:v>
                </c:pt>
                <c:pt idx="77">
                  <c:v>783.0</c:v>
                </c:pt>
                <c:pt idx="78">
                  <c:v>794.0</c:v>
                </c:pt>
                <c:pt idx="79">
                  <c:v>794.0</c:v>
                </c:pt>
                <c:pt idx="80">
                  <c:v>802.0</c:v>
                </c:pt>
                <c:pt idx="81">
                  <c:v>794.0</c:v>
                </c:pt>
              </c:numCache>
            </c:numRef>
          </c:val>
          <c:smooth val="0"/>
        </c:ser>
        <c:ser>
          <c:idx val="3"/>
          <c:order val="3"/>
          <c:tx>
            <c:strRef>
              <c:f>G6Scores!$E$1</c:f>
              <c:strCache>
                <c:ptCount val="1"/>
                <c:pt idx="0">
                  <c:v>75th%ile</c:v>
                </c:pt>
              </c:strCache>
            </c:strRef>
          </c:tx>
          <c:marker>
            <c:symbol val="none"/>
          </c:marker>
          <c:cat>
            <c:numRef>
              <c:f>G6Scores!$A$2:$A$83</c:f>
              <c:numCache>
                <c:formatCode>General</c:formatCode>
                <c:ptCount val="82"/>
                <c:pt idx="0">
                  <c:v>555.0</c:v>
                </c:pt>
                <c:pt idx="1">
                  <c:v>556.0</c:v>
                </c:pt>
                <c:pt idx="2">
                  <c:v>561.0</c:v>
                </c:pt>
                <c:pt idx="3">
                  <c:v>565.0</c:v>
                </c:pt>
                <c:pt idx="4">
                  <c:v>566.0</c:v>
                </c:pt>
                <c:pt idx="5">
                  <c:v>569.0</c:v>
                </c:pt>
                <c:pt idx="6">
                  <c:v>570.0</c:v>
                </c:pt>
                <c:pt idx="7">
                  <c:v>572.0</c:v>
                </c:pt>
                <c:pt idx="8">
                  <c:v>573.0</c:v>
                </c:pt>
                <c:pt idx="9">
                  <c:v>576.0</c:v>
                </c:pt>
                <c:pt idx="10">
                  <c:v>577.0</c:v>
                </c:pt>
                <c:pt idx="11">
                  <c:v>579.0</c:v>
                </c:pt>
                <c:pt idx="12">
                  <c:v>580.0</c:v>
                </c:pt>
                <c:pt idx="13">
                  <c:v>582.0</c:v>
                </c:pt>
                <c:pt idx="14">
                  <c:v>583.0</c:v>
                </c:pt>
                <c:pt idx="15">
                  <c:v>585.0</c:v>
                </c:pt>
                <c:pt idx="16">
                  <c:v>586.0</c:v>
                </c:pt>
                <c:pt idx="17">
                  <c:v>588.0</c:v>
                </c:pt>
                <c:pt idx="18">
                  <c:v>589.0</c:v>
                </c:pt>
                <c:pt idx="19">
                  <c:v>590.0</c:v>
                </c:pt>
                <c:pt idx="20">
                  <c:v>592.0</c:v>
                </c:pt>
                <c:pt idx="21">
                  <c:v>593.0</c:v>
                </c:pt>
                <c:pt idx="22">
                  <c:v>594.0</c:v>
                </c:pt>
                <c:pt idx="23">
                  <c:v>595.0</c:v>
                </c:pt>
                <c:pt idx="24">
                  <c:v>597.0</c:v>
                </c:pt>
                <c:pt idx="25">
                  <c:v>598.0</c:v>
                </c:pt>
                <c:pt idx="26">
                  <c:v>600.0</c:v>
                </c:pt>
                <c:pt idx="27">
                  <c:v>602.0</c:v>
                </c:pt>
                <c:pt idx="28">
                  <c:v>603.0</c:v>
                </c:pt>
                <c:pt idx="29">
                  <c:v>605.0</c:v>
                </c:pt>
                <c:pt idx="30">
                  <c:v>607.0</c:v>
                </c:pt>
                <c:pt idx="31">
                  <c:v>609.0</c:v>
                </c:pt>
                <c:pt idx="32">
                  <c:v>610.0</c:v>
                </c:pt>
                <c:pt idx="33">
                  <c:v>612.0</c:v>
                </c:pt>
                <c:pt idx="34">
                  <c:v>614.0</c:v>
                </c:pt>
                <c:pt idx="35">
                  <c:v>616.0</c:v>
                </c:pt>
                <c:pt idx="36">
                  <c:v>617.0</c:v>
                </c:pt>
                <c:pt idx="37">
                  <c:v>619.0</c:v>
                </c:pt>
                <c:pt idx="38">
                  <c:v>621.0</c:v>
                </c:pt>
                <c:pt idx="39">
                  <c:v>623.0</c:v>
                </c:pt>
                <c:pt idx="40">
                  <c:v>624.0</c:v>
                </c:pt>
                <c:pt idx="41">
                  <c:v>626.0</c:v>
                </c:pt>
                <c:pt idx="42">
                  <c:v>628.0</c:v>
                </c:pt>
                <c:pt idx="43">
                  <c:v>630.0</c:v>
                </c:pt>
                <c:pt idx="44">
                  <c:v>631.0</c:v>
                </c:pt>
                <c:pt idx="45">
                  <c:v>633.0</c:v>
                </c:pt>
                <c:pt idx="46">
                  <c:v>635.0</c:v>
                </c:pt>
                <c:pt idx="47">
                  <c:v>636.0</c:v>
                </c:pt>
                <c:pt idx="48">
                  <c:v>638.0</c:v>
                </c:pt>
                <c:pt idx="49">
                  <c:v>640.0</c:v>
                </c:pt>
                <c:pt idx="50">
                  <c:v>641.0</c:v>
                </c:pt>
                <c:pt idx="51">
                  <c:v>643.0</c:v>
                </c:pt>
                <c:pt idx="52">
                  <c:v>644.0</c:v>
                </c:pt>
                <c:pt idx="53">
                  <c:v>646.0</c:v>
                </c:pt>
                <c:pt idx="54">
                  <c:v>647.0</c:v>
                </c:pt>
                <c:pt idx="55">
                  <c:v>649.0</c:v>
                </c:pt>
                <c:pt idx="56">
                  <c:v>650.0</c:v>
                </c:pt>
                <c:pt idx="57">
                  <c:v>652.0</c:v>
                </c:pt>
                <c:pt idx="58">
                  <c:v>653.0</c:v>
                </c:pt>
                <c:pt idx="59">
                  <c:v>655.0</c:v>
                </c:pt>
                <c:pt idx="60">
                  <c:v>656.0</c:v>
                </c:pt>
                <c:pt idx="61">
                  <c:v>658.0</c:v>
                </c:pt>
                <c:pt idx="62">
                  <c:v>660.0</c:v>
                </c:pt>
                <c:pt idx="63">
                  <c:v>662.0</c:v>
                </c:pt>
                <c:pt idx="64">
                  <c:v>664.0</c:v>
                </c:pt>
                <c:pt idx="65">
                  <c:v>666.0</c:v>
                </c:pt>
                <c:pt idx="66">
                  <c:v>668.0</c:v>
                </c:pt>
                <c:pt idx="67">
                  <c:v>670.0</c:v>
                </c:pt>
                <c:pt idx="68">
                  <c:v>673.0</c:v>
                </c:pt>
                <c:pt idx="69">
                  <c:v>675.0</c:v>
                </c:pt>
                <c:pt idx="70">
                  <c:v>678.0</c:v>
                </c:pt>
                <c:pt idx="71">
                  <c:v>680.0</c:v>
                </c:pt>
                <c:pt idx="72">
                  <c:v>685.0</c:v>
                </c:pt>
                <c:pt idx="73">
                  <c:v>687.0</c:v>
                </c:pt>
                <c:pt idx="74">
                  <c:v>693.0</c:v>
                </c:pt>
                <c:pt idx="75">
                  <c:v>695.0</c:v>
                </c:pt>
                <c:pt idx="76">
                  <c:v>704.0</c:v>
                </c:pt>
                <c:pt idx="77">
                  <c:v>706.0</c:v>
                </c:pt>
                <c:pt idx="78">
                  <c:v>722.0</c:v>
                </c:pt>
                <c:pt idx="79">
                  <c:v>724.0</c:v>
                </c:pt>
                <c:pt idx="80">
                  <c:v>753.0</c:v>
                </c:pt>
                <c:pt idx="81">
                  <c:v>755.0</c:v>
                </c:pt>
              </c:numCache>
            </c:numRef>
          </c:cat>
          <c:val>
            <c:numRef>
              <c:f>G6Scores!$E$2:$E$83</c:f>
              <c:numCache>
                <c:formatCode>General</c:formatCode>
                <c:ptCount val="82"/>
                <c:pt idx="0">
                  <c:v>690.0</c:v>
                </c:pt>
                <c:pt idx="1">
                  <c:v>712.0</c:v>
                </c:pt>
                <c:pt idx="2">
                  <c:v>702.0</c:v>
                </c:pt>
                <c:pt idx="3">
                  <c:v>706.0</c:v>
                </c:pt>
                <c:pt idx="4">
                  <c:v>696.0</c:v>
                </c:pt>
                <c:pt idx="5">
                  <c:v>700.0</c:v>
                </c:pt>
                <c:pt idx="6">
                  <c:v>688.0</c:v>
                </c:pt>
                <c:pt idx="7">
                  <c:v>701.0</c:v>
                </c:pt>
                <c:pt idx="8">
                  <c:v>702.0</c:v>
                </c:pt>
                <c:pt idx="9">
                  <c:v>697.0</c:v>
                </c:pt>
                <c:pt idx="10">
                  <c:v>697.0</c:v>
                </c:pt>
                <c:pt idx="11">
                  <c:v>704.0</c:v>
                </c:pt>
                <c:pt idx="12">
                  <c:v>702.0</c:v>
                </c:pt>
                <c:pt idx="13">
                  <c:v>702.0</c:v>
                </c:pt>
                <c:pt idx="14">
                  <c:v>706.0</c:v>
                </c:pt>
                <c:pt idx="15">
                  <c:v>704.0</c:v>
                </c:pt>
                <c:pt idx="16">
                  <c:v>704.0</c:v>
                </c:pt>
                <c:pt idx="17">
                  <c:v>704.0</c:v>
                </c:pt>
                <c:pt idx="18">
                  <c:v>704.0</c:v>
                </c:pt>
                <c:pt idx="19">
                  <c:v>713.0</c:v>
                </c:pt>
                <c:pt idx="20">
                  <c:v>706.0</c:v>
                </c:pt>
                <c:pt idx="21">
                  <c:v>710.0</c:v>
                </c:pt>
                <c:pt idx="22">
                  <c:v>709.0</c:v>
                </c:pt>
                <c:pt idx="23">
                  <c:v>711.0</c:v>
                </c:pt>
                <c:pt idx="24">
                  <c:v>713.0</c:v>
                </c:pt>
                <c:pt idx="25">
                  <c:v>713.0</c:v>
                </c:pt>
                <c:pt idx="26">
                  <c:v>715.0</c:v>
                </c:pt>
                <c:pt idx="27">
                  <c:v>715.0</c:v>
                </c:pt>
                <c:pt idx="28">
                  <c:v>719.0</c:v>
                </c:pt>
                <c:pt idx="29">
                  <c:v>719.0</c:v>
                </c:pt>
                <c:pt idx="30">
                  <c:v>719.0</c:v>
                </c:pt>
                <c:pt idx="31">
                  <c:v>724.0</c:v>
                </c:pt>
                <c:pt idx="32">
                  <c:v>724.0</c:v>
                </c:pt>
                <c:pt idx="33">
                  <c:v>724.0</c:v>
                </c:pt>
                <c:pt idx="34">
                  <c:v>726.0</c:v>
                </c:pt>
                <c:pt idx="35">
                  <c:v>730.0</c:v>
                </c:pt>
                <c:pt idx="36">
                  <c:v>728.0</c:v>
                </c:pt>
                <c:pt idx="37">
                  <c:v>732.0</c:v>
                </c:pt>
                <c:pt idx="38">
                  <c:v>730.0</c:v>
                </c:pt>
                <c:pt idx="39">
                  <c:v>732.0</c:v>
                </c:pt>
                <c:pt idx="40">
                  <c:v>738.0</c:v>
                </c:pt>
                <c:pt idx="41">
                  <c:v>736.0</c:v>
                </c:pt>
                <c:pt idx="42">
                  <c:v>738.0</c:v>
                </c:pt>
                <c:pt idx="43">
                  <c:v>738.0</c:v>
                </c:pt>
                <c:pt idx="44">
                  <c:v>740.0</c:v>
                </c:pt>
                <c:pt idx="45">
                  <c:v>742.0</c:v>
                </c:pt>
                <c:pt idx="46">
                  <c:v>740.0</c:v>
                </c:pt>
                <c:pt idx="47">
                  <c:v>744.0</c:v>
                </c:pt>
                <c:pt idx="48">
                  <c:v>746.0</c:v>
                </c:pt>
                <c:pt idx="49">
                  <c:v>748.0</c:v>
                </c:pt>
                <c:pt idx="50">
                  <c:v>748.0</c:v>
                </c:pt>
                <c:pt idx="51">
                  <c:v>748.0</c:v>
                </c:pt>
                <c:pt idx="52">
                  <c:v>751.0</c:v>
                </c:pt>
                <c:pt idx="53">
                  <c:v>753.0</c:v>
                </c:pt>
                <c:pt idx="54">
                  <c:v>756.0</c:v>
                </c:pt>
                <c:pt idx="55">
                  <c:v>756.0</c:v>
                </c:pt>
                <c:pt idx="56">
                  <c:v>753.0</c:v>
                </c:pt>
                <c:pt idx="57">
                  <c:v>758.0</c:v>
                </c:pt>
                <c:pt idx="58">
                  <c:v>758.0</c:v>
                </c:pt>
                <c:pt idx="59">
                  <c:v>761.0</c:v>
                </c:pt>
                <c:pt idx="60">
                  <c:v>761.0</c:v>
                </c:pt>
                <c:pt idx="61">
                  <c:v>764.0</c:v>
                </c:pt>
                <c:pt idx="62">
                  <c:v>764.0</c:v>
                </c:pt>
                <c:pt idx="63">
                  <c:v>767.0</c:v>
                </c:pt>
                <c:pt idx="64">
                  <c:v>770.0</c:v>
                </c:pt>
                <c:pt idx="65">
                  <c:v>770.0</c:v>
                </c:pt>
                <c:pt idx="66">
                  <c:v>770.0</c:v>
                </c:pt>
                <c:pt idx="67">
                  <c:v>770.0</c:v>
                </c:pt>
                <c:pt idx="68">
                  <c:v>774.0</c:v>
                </c:pt>
                <c:pt idx="69">
                  <c:v>778.0</c:v>
                </c:pt>
                <c:pt idx="70">
                  <c:v>778.0</c:v>
                </c:pt>
                <c:pt idx="71">
                  <c:v>783.0</c:v>
                </c:pt>
                <c:pt idx="72">
                  <c:v>783.0</c:v>
                </c:pt>
                <c:pt idx="73">
                  <c:v>788.0</c:v>
                </c:pt>
                <c:pt idx="74">
                  <c:v>788.0</c:v>
                </c:pt>
                <c:pt idx="75">
                  <c:v>794.0</c:v>
                </c:pt>
                <c:pt idx="76">
                  <c:v>794.0</c:v>
                </c:pt>
                <c:pt idx="77">
                  <c:v>802.0</c:v>
                </c:pt>
                <c:pt idx="78">
                  <c:v>802.0</c:v>
                </c:pt>
                <c:pt idx="79">
                  <c:v>813.0</c:v>
                </c:pt>
                <c:pt idx="80">
                  <c:v>813.0</c:v>
                </c:pt>
                <c:pt idx="81">
                  <c:v>831.0</c:v>
                </c:pt>
              </c:numCache>
            </c:numRef>
          </c:val>
          <c:smooth val="0"/>
        </c:ser>
        <c:ser>
          <c:idx val="4"/>
          <c:order val="4"/>
          <c:tx>
            <c:strRef>
              <c:f>G6Scores!$F$1</c:f>
              <c:strCache>
                <c:ptCount val="1"/>
                <c:pt idx="0">
                  <c:v>Max</c:v>
                </c:pt>
              </c:strCache>
            </c:strRef>
          </c:tx>
          <c:spPr>
            <a:ln w="12700">
              <a:gradFill>
                <a:gsLst>
                  <a:gs pos="0">
                    <a:schemeClr val="accent1">
                      <a:tint val="66000"/>
                      <a:satMod val="160000"/>
                    </a:schemeClr>
                  </a:gs>
                  <a:gs pos="95000">
                    <a:schemeClr val="accent1">
                      <a:tint val="44500"/>
                      <a:satMod val="160000"/>
                      <a:lumMod val="94000"/>
                      <a:lumOff val="6000"/>
                      <a:alpha val="8000"/>
                    </a:schemeClr>
                  </a:gs>
                  <a:gs pos="100000">
                    <a:schemeClr val="accent1">
                      <a:tint val="23500"/>
                      <a:satMod val="160000"/>
                    </a:schemeClr>
                  </a:gs>
                </a:gsLst>
                <a:lin ang="5400000" scaled="0"/>
              </a:gradFill>
            </a:ln>
          </c:spPr>
          <c:marker>
            <c:symbol val="none"/>
          </c:marker>
          <c:cat>
            <c:numRef>
              <c:f>G6Scores!$A$2:$A$83</c:f>
              <c:numCache>
                <c:formatCode>General</c:formatCode>
                <c:ptCount val="82"/>
                <c:pt idx="0">
                  <c:v>555.0</c:v>
                </c:pt>
                <c:pt idx="1">
                  <c:v>556.0</c:v>
                </c:pt>
                <c:pt idx="2">
                  <c:v>561.0</c:v>
                </c:pt>
                <c:pt idx="3">
                  <c:v>565.0</c:v>
                </c:pt>
                <c:pt idx="4">
                  <c:v>566.0</c:v>
                </c:pt>
                <c:pt idx="5">
                  <c:v>569.0</c:v>
                </c:pt>
                <c:pt idx="6">
                  <c:v>570.0</c:v>
                </c:pt>
                <c:pt idx="7">
                  <c:v>572.0</c:v>
                </c:pt>
                <c:pt idx="8">
                  <c:v>573.0</c:v>
                </c:pt>
                <c:pt idx="9">
                  <c:v>576.0</c:v>
                </c:pt>
                <c:pt idx="10">
                  <c:v>577.0</c:v>
                </c:pt>
                <c:pt idx="11">
                  <c:v>579.0</c:v>
                </c:pt>
                <c:pt idx="12">
                  <c:v>580.0</c:v>
                </c:pt>
                <c:pt idx="13">
                  <c:v>582.0</c:v>
                </c:pt>
                <c:pt idx="14">
                  <c:v>583.0</c:v>
                </c:pt>
                <c:pt idx="15">
                  <c:v>585.0</c:v>
                </c:pt>
                <c:pt idx="16">
                  <c:v>586.0</c:v>
                </c:pt>
                <c:pt idx="17">
                  <c:v>588.0</c:v>
                </c:pt>
                <c:pt idx="18">
                  <c:v>589.0</c:v>
                </c:pt>
                <c:pt idx="19">
                  <c:v>590.0</c:v>
                </c:pt>
                <c:pt idx="20">
                  <c:v>592.0</c:v>
                </c:pt>
                <c:pt idx="21">
                  <c:v>593.0</c:v>
                </c:pt>
                <c:pt idx="22">
                  <c:v>594.0</c:v>
                </c:pt>
                <c:pt idx="23">
                  <c:v>595.0</c:v>
                </c:pt>
                <c:pt idx="24">
                  <c:v>597.0</c:v>
                </c:pt>
                <c:pt idx="25">
                  <c:v>598.0</c:v>
                </c:pt>
                <c:pt idx="26">
                  <c:v>600.0</c:v>
                </c:pt>
                <c:pt idx="27">
                  <c:v>602.0</c:v>
                </c:pt>
                <c:pt idx="28">
                  <c:v>603.0</c:v>
                </c:pt>
                <c:pt idx="29">
                  <c:v>605.0</c:v>
                </c:pt>
                <c:pt idx="30">
                  <c:v>607.0</c:v>
                </c:pt>
                <c:pt idx="31">
                  <c:v>609.0</c:v>
                </c:pt>
                <c:pt idx="32">
                  <c:v>610.0</c:v>
                </c:pt>
                <c:pt idx="33">
                  <c:v>612.0</c:v>
                </c:pt>
                <c:pt idx="34">
                  <c:v>614.0</c:v>
                </c:pt>
                <c:pt idx="35">
                  <c:v>616.0</c:v>
                </c:pt>
                <c:pt idx="36">
                  <c:v>617.0</c:v>
                </c:pt>
                <c:pt idx="37">
                  <c:v>619.0</c:v>
                </c:pt>
                <c:pt idx="38">
                  <c:v>621.0</c:v>
                </c:pt>
                <c:pt idx="39">
                  <c:v>623.0</c:v>
                </c:pt>
                <c:pt idx="40">
                  <c:v>624.0</c:v>
                </c:pt>
                <c:pt idx="41">
                  <c:v>626.0</c:v>
                </c:pt>
                <c:pt idx="42">
                  <c:v>628.0</c:v>
                </c:pt>
                <c:pt idx="43">
                  <c:v>630.0</c:v>
                </c:pt>
                <c:pt idx="44">
                  <c:v>631.0</c:v>
                </c:pt>
                <c:pt idx="45">
                  <c:v>633.0</c:v>
                </c:pt>
                <c:pt idx="46">
                  <c:v>635.0</c:v>
                </c:pt>
                <c:pt idx="47">
                  <c:v>636.0</c:v>
                </c:pt>
                <c:pt idx="48">
                  <c:v>638.0</c:v>
                </c:pt>
                <c:pt idx="49">
                  <c:v>640.0</c:v>
                </c:pt>
                <c:pt idx="50">
                  <c:v>641.0</c:v>
                </c:pt>
                <c:pt idx="51">
                  <c:v>643.0</c:v>
                </c:pt>
                <c:pt idx="52">
                  <c:v>644.0</c:v>
                </c:pt>
                <c:pt idx="53">
                  <c:v>646.0</c:v>
                </c:pt>
                <c:pt idx="54">
                  <c:v>647.0</c:v>
                </c:pt>
                <c:pt idx="55">
                  <c:v>649.0</c:v>
                </c:pt>
                <c:pt idx="56">
                  <c:v>650.0</c:v>
                </c:pt>
                <c:pt idx="57">
                  <c:v>652.0</c:v>
                </c:pt>
                <c:pt idx="58">
                  <c:v>653.0</c:v>
                </c:pt>
                <c:pt idx="59">
                  <c:v>655.0</c:v>
                </c:pt>
                <c:pt idx="60">
                  <c:v>656.0</c:v>
                </c:pt>
                <c:pt idx="61">
                  <c:v>658.0</c:v>
                </c:pt>
                <c:pt idx="62">
                  <c:v>660.0</c:v>
                </c:pt>
                <c:pt idx="63">
                  <c:v>662.0</c:v>
                </c:pt>
                <c:pt idx="64">
                  <c:v>664.0</c:v>
                </c:pt>
                <c:pt idx="65">
                  <c:v>666.0</c:v>
                </c:pt>
                <c:pt idx="66">
                  <c:v>668.0</c:v>
                </c:pt>
                <c:pt idx="67">
                  <c:v>670.0</c:v>
                </c:pt>
                <c:pt idx="68">
                  <c:v>673.0</c:v>
                </c:pt>
                <c:pt idx="69">
                  <c:v>675.0</c:v>
                </c:pt>
                <c:pt idx="70">
                  <c:v>678.0</c:v>
                </c:pt>
                <c:pt idx="71">
                  <c:v>680.0</c:v>
                </c:pt>
                <c:pt idx="72">
                  <c:v>685.0</c:v>
                </c:pt>
                <c:pt idx="73">
                  <c:v>687.0</c:v>
                </c:pt>
                <c:pt idx="74">
                  <c:v>693.0</c:v>
                </c:pt>
                <c:pt idx="75">
                  <c:v>695.0</c:v>
                </c:pt>
                <c:pt idx="76">
                  <c:v>704.0</c:v>
                </c:pt>
                <c:pt idx="77">
                  <c:v>706.0</c:v>
                </c:pt>
                <c:pt idx="78">
                  <c:v>722.0</c:v>
                </c:pt>
                <c:pt idx="79">
                  <c:v>724.0</c:v>
                </c:pt>
                <c:pt idx="80">
                  <c:v>753.0</c:v>
                </c:pt>
                <c:pt idx="81">
                  <c:v>755.0</c:v>
                </c:pt>
              </c:numCache>
            </c:numRef>
          </c:cat>
          <c:val>
            <c:numRef>
              <c:f>G6Scores!$F$2:$F$83</c:f>
              <c:numCache>
                <c:formatCode>General</c:formatCode>
                <c:ptCount val="82"/>
                <c:pt idx="0">
                  <c:v>691.0</c:v>
                </c:pt>
                <c:pt idx="1">
                  <c:v>719.0</c:v>
                </c:pt>
                <c:pt idx="2">
                  <c:v>706.0</c:v>
                </c:pt>
                <c:pt idx="3">
                  <c:v>717.0</c:v>
                </c:pt>
                <c:pt idx="4">
                  <c:v>708.0</c:v>
                </c:pt>
                <c:pt idx="5">
                  <c:v>702.0</c:v>
                </c:pt>
                <c:pt idx="6">
                  <c:v>702.0</c:v>
                </c:pt>
                <c:pt idx="7">
                  <c:v>721.0</c:v>
                </c:pt>
                <c:pt idx="8">
                  <c:v>734.0</c:v>
                </c:pt>
                <c:pt idx="9">
                  <c:v>721.0</c:v>
                </c:pt>
                <c:pt idx="10">
                  <c:v>719.0</c:v>
                </c:pt>
                <c:pt idx="11">
                  <c:v>751.0</c:v>
                </c:pt>
                <c:pt idx="12">
                  <c:v>724.0</c:v>
                </c:pt>
                <c:pt idx="13">
                  <c:v>717.0</c:v>
                </c:pt>
                <c:pt idx="14">
                  <c:v>734.0</c:v>
                </c:pt>
                <c:pt idx="15">
                  <c:v>756.0</c:v>
                </c:pt>
                <c:pt idx="16">
                  <c:v>758.0</c:v>
                </c:pt>
                <c:pt idx="17">
                  <c:v>732.0</c:v>
                </c:pt>
                <c:pt idx="18">
                  <c:v>732.0</c:v>
                </c:pt>
                <c:pt idx="19">
                  <c:v>736.0</c:v>
                </c:pt>
                <c:pt idx="20">
                  <c:v>734.0</c:v>
                </c:pt>
                <c:pt idx="21">
                  <c:v>732.0</c:v>
                </c:pt>
                <c:pt idx="22">
                  <c:v>734.0</c:v>
                </c:pt>
                <c:pt idx="23">
                  <c:v>748.0</c:v>
                </c:pt>
                <c:pt idx="24">
                  <c:v>751.0</c:v>
                </c:pt>
                <c:pt idx="25">
                  <c:v>748.0</c:v>
                </c:pt>
                <c:pt idx="26">
                  <c:v>748.0</c:v>
                </c:pt>
                <c:pt idx="27">
                  <c:v>738.0</c:v>
                </c:pt>
                <c:pt idx="28">
                  <c:v>761.0</c:v>
                </c:pt>
                <c:pt idx="29">
                  <c:v>751.0</c:v>
                </c:pt>
                <c:pt idx="30">
                  <c:v>794.0</c:v>
                </c:pt>
                <c:pt idx="31">
                  <c:v>751.0</c:v>
                </c:pt>
                <c:pt idx="32">
                  <c:v>794.0</c:v>
                </c:pt>
                <c:pt idx="33">
                  <c:v>758.0</c:v>
                </c:pt>
                <c:pt idx="34">
                  <c:v>767.0</c:v>
                </c:pt>
                <c:pt idx="35">
                  <c:v>761.0</c:v>
                </c:pt>
                <c:pt idx="36">
                  <c:v>756.0</c:v>
                </c:pt>
                <c:pt idx="37">
                  <c:v>778.0</c:v>
                </c:pt>
                <c:pt idx="38">
                  <c:v>767.0</c:v>
                </c:pt>
                <c:pt idx="39">
                  <c:v>774.0</c:v>
                </c:pt>
                <c:pt idx="40">
                  <c:v>761.0</c:v>
                </c:pt>
                <c:pt idx="41">
                  <c:v>764.0</c:v>
                </c:pt>
                <c:pt idx="42">
                  <c:v>774.0</c:v>
                </c:pt>
                <c:pt idx="43">
                  <c:v>767.0</c:v>
                </c:pt>
                <c:pt idx="44">
                  <c:v>778.0</c:v>
                </c:pt>
                <c:pt idx="45">
                  <c:v>802.0</c:v>
                </c:pt>
                <c:pt idx="46">
                  <c:v>770.0</c:v>
                </c:pt>
                <c:pt idx="47">
                  <c:v>774.0</c:v>
                </c:pt>
                <c:pt idx="48">
                  <c:v>794.0</c:v>
                </c:pt>
                <c:pt idx="49">
                  <c:v>794.0</c:v>
                </c:pt>
                <c:pt idx="50">
                  <c:v>783.0</c:v>
                </c:pt>
                <c:pt idx="51">
                  <c:v>861.0</c:v>
                </c:pt>
                <c:pt idx="52">
                  <c:v>794.0</c:v>
                </c:pt>
                <c:pt idx="53">
                  <c:v>788.0</c:v>
                </c:pt>
                <c:pt idx="54">
                  <c:v>783.0</c:v>
                </c:pt>
                <c:pt idx="55">
                  <c:v>861.0</c:v>
                </c:pt>
                <c:pt idx="56">
                  <c:v>802.0</c:v>
                </c:pt>
                <c:pt idx="57">
                  <c:v>794.0</c:v>
                </c:pt>
                <c:pt idx="58">
                  <c:v>802.0</c:v>
                </c:pt>
                <c:pt idx="59">
                  <c:v>802.0</c:v>
                </c:pt>
                <c:pt idx="60">
                  <c:v>831.0</c:v>
                </c:pt>
                <c:pt idx="61">
                  <c:v>802.0</c:v>
                </c:pt>
                <c:pt idx="62">
                  <c:v>794.0</c:v>
                </c:pt>
                <c:pt idx="63">
                  <c:v>831.0</c:v>
                </c:pt>
                <c:pt idx="64">
                  <c:v>802.0</c:v>
                </c:pt>
                <c:pt idx="65">
                  <c:v>813.0</c:v>
                </c:pt>
                <c:pt idx="66">
                  <c:v>831.0</c:v>
                </c:pt>
                <c:pt idx="67">
                  <c:v>813.0</c:v>
                </c:pt>
                <c:pt idx="68">
                  <c:v>831.0</c:v>
                </c:pt>
                <c:pt idx="69">
                  <c:v>831.0</c:v>
                </c:pt>
                <c:pt idx="70">
                  <c:v>831.0</c:v>
                </c:pt>
                <c:pt idx="71">
                  <c:v>831.0</c:v>
                </c:pt>
                <c:pt idx="72">
                  <c:v>813.0</c:v>
                </c:pt>
                <c:pt idx="73">
                  <c:v>861.0</c:v>
                </c:pt>
                <c:pt idx="74">
                  <c:v>861.0</c:v>
                </c:pt>
                <c:pt idx="75">
                  <c:v>861.0</c:v>
                </c:pt>
                <c:pt idx="76">
                  <c:v>861.0</c:v>
                </c:pt>
                <c:pt idx="77">
                  <c:v>861.0</c:v>
                </c:pt>
                <c:pt idx="78">
                  <c:v>861.0</c:v>
                </c:pt>
                <c:pt idx="79">
                  <c:v>861.0</c:v>
                </c:pt>
                <c:pt idx="80">
                  <c:v>861.0</c:v>
                </c:pt>
                <c:pt idx="81">
                  <c:v>861.0</c:v>
                </c:pt>
              </c:numCache>
            </c:numRef>
          </c:val>
          <c:smooth val="0"/>
        </c:ser>
        <c:dLbls>
          <c:showLegendKey val="0"/>
          <c:showVal val="0"/>
          <c:showCatName val="0"/>
          <c:showSerName val="0"/>
          <c:showPercent val="0"/>
          <c:showBubbleSize val="0"/>
        </c:dLbls>
        <c:marker val="1"/>
        <c:smooth val="0"/>
        <c:axId val="2137052360"/>
        <c:axId val="2137058056"/>
      </c:lineChart>
      <c:catAx>
        <c:axId val="2137052360"/>
        <c:scaling>
          <c:orientation val="minMax"/>
        </c:scaling>
        <c:delete val="0"/>
        <c:axPos val="b"/>
        <c:title>
          <c:tx>
            <c:rich>
              <a:bodyPr/>
              <a:lstStyle/>
              <a:p>
                <a:pPr>
                  <a:defRPr/>
                </a:pPr>
                <a:r>
                  <a:rPr lang="en-US"/>
                  <a:t>Grade 6 Math Scale Score</a:t>
                </a:r>
              </a:p>
            </c:rich>
          </c:tx>
          <c:overlay val="0"/>
        </c:title>
        <c:numFmt formatCode="General" sourceLinked="1"/>
        <c:majorTickMark val="out"/>
        <c:minorTickMark val="none"/>
        <c:tickLblPos val="nextTo"/>
        <c:crossAx val="2137058056"/>
        <c:crosses val="autoZero"/>
        <c:auto val="1"/>
        <c:lblAlgn val="ctr"/>
        <c:lblOffset val="100"/>
        <c:noMultiLvlLbl val="0"/>
      </c:catAx>
      <c:valAx>
        <c:axId val="2137058056"/>
        <c:scaling>
          <c:orientation val="minMax"/>
          <c:max val="870.0"/>
          <c:min val="620.0"/>
        </c:scaling>
        <c:delete val="0"/>
        <c:axPos val="l"/>
        <c:majorGridlines/>
        <c:title>
          <c:tx>
            <c:rich>
              <a:bodyPr rot="-5400000" vert="horz"/>
              <a:lstStyle/>
              <a:p>
                <a:pPr>
                  <a:defRPr/>
                </a:pPr>
                <a:r>
                  <a:rPr lang="en-US"/>
                  <a:t>Grade 7 Math Scale Score</a:t>
                </a:r>
              </a:p>
            </c:rich>
          </c:tx>
          <c:overlay val="0"/>
        </c:title>
        <c:numFmt formatCode="General" sourceLinked="1"/>
        <c:majorTickMark val="out"/>
        <c:minorTickMark val="none"/>
        <c:tickLblPos val="nextTo"/>
        <c:crossAx val="2137052360"/>
        <c:crosses val="autoZero"/>
        <c:crossBetween val="between"/>
        <c:majorUnit val="20.0"/>
        <c:minorUnit val="10.0"/>
      </c:valAx>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375076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5700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242141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5350-0EBA-504F-9DCF-AB9E18F33FA3}"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189353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05350-0EBA-504F-9DCF-AB9E18F33FA3}" type="datetimeFigureOut">
              <a:rPr lang="en-US" smtClean="0"/>
              <a:t>5/30/15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104845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05350-0EBA-504F-9DCF-AB9E18F33FA3}" type="datetimeFigureOut">
              <a:rPr lang="en-US" smtClean="0"/>
              <a:t>5/30/15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270693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05350-0EBA-504F-9DCF-AB9E18F33FA3}" type="datetimeFigureOut">
              <a:rPr lang="en-US" smtClean="0"/>
              <a:t>5/30/15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312294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05350-0EBA-504F-9DCF-AB9E18F33FA3}" type="datetimeFigureOut">
              <a:rPr lang="en-US" smtClean="0"/>
              <a:t>5/30/15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296661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5350-0EBA-504F-9DCF-AB9E18F33FA3}" type="datetimeFigureOut">
              <a:rPr lang="en-US" smtClean="0"/>
              <a:t>5/30/15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24208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5350-0EBA-504F-9DCF-AB9E18F33FA3}" type="datetimeFigureOut">
              <a:rPr lang="en-US" smtClean="0"/>
              <a:t>5/30/15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347833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5350-0EBA-504F-9DCF-AB9E18F33FA3}" type="datetimeFigureOut">
              <a:rPr lang="en-US" smtClean="0"/>
              <a:t>5/30/15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53AEBD-802A-C641-8307-0F8B79C35364}" type="slidenum">
              <a:rPr lang="en-US" smtClean="0"/>
              <a:t>‹#›</a:t>
            </a:fld>
            <a:endParaRPr lang="en-US" dirty="0"/>
          </a:p>
        </p:txBody>
      </p:sp>
    </p:spTree>
    <p:extLst>
      <p:ext uri="{BB962C8B-B14F-4D97-AF65-F5344CB8AC3E}">
        <p14:creationId xmlns:p14="http://schemas.microsoft.com/office/powerpoint/2010/main" val="3135895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2505350-0EBA-504F-9DCF-AB9E18F33FA3}" type="datetimeFigureOut">
              <a:rPr lang="en-US" smtClean="0"/>
              <a:t>5/30/15</a:t>
            </a:fld>
            <a:endParaRPr lang="en-US"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153AEBD-802A-C641-8307-0F8B79C35364}" type="slidenum">
              <a:rPr lang="en-US" smtClean="0"/>
              <a:t>‹#›</a:t>
            </a:fld>
            <a:endParaRPr lang="en-US" dirty="0"/>
          </a:p>
        </p:txBody>
      </p:sp>
    </p:spTree>
    <p:extLst>
      <p:ext uri="{BB962C8B-B14F-4D97-AF65-F5344CB8AC3E}">
        <p14:creationId xmlns:p14="http://schemas.microsoft.com/office/powerpoint/2010/main" val="2257379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chart" Target="../charts/char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chart" Target="../charts/char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chart" Target="../charts/char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98813" y="0"/>
            <a:ext cx="5945187"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255742" y="1544638"/>
            <a:ext cx="2714047" cy="1288684"/>
          </a:xfrm>
          <a:prstGeom prst="rect">
            <a:avLst/>
          </a:prstGeom>
        </p:spPr>
      </p:pic>
      <p:sp>
        <p:nvSpPr>
          <p:cNvPr id="7" name="TextBox 6"/>
          <p:cNvSpPr txBox="1"/>
          <p:nvPr/>
        </p:nvSpPr>
        <p:spPr>
          <a:xfrm>
            <a:off x="3635278" y="1435625"/>
            <a:ext cx="4902200" cy="1754326"/>
          </a:xfrm>
          <a:prstGeom prst="rect">
            <a:avLst/>
          </a:prstGeom>
          <a:noFill/>
        </p:spPr>
        <p:txBody>
          <a:bodyPr wrap="square" rtlCol="0">
            <a:spAutoFit/>
          </a:bodyPr>
          <a:lstStyle/>
          <a:p>
            <a:pPr algn="ctr"/>
            <a:r>
              <a:rPr lang="en-US" sz="3600" b="1" dirty="0" smtClean="0">
                <a:solidFill>
                  <a:schemeClr val="bg1">
                    <a:lumMod val="95000"/>
                  </a:schemeClr>
                </a:solidFill>
                <a:latin typeface="Microsoft Sans Serif" panose="020B0604020202020204" pitchFamily="34" charset="0"/>
                <a:cs typeface="Microsoft Sans Serif" panose="020B0604020202020204" pitchFamily="34" charset="0"/>
              </a:rPr>
              <a:t>Measurement Issues Inherent in Educator Evaluation</a:t>
            </a:r>
            <a:endParaRPr lang="en-US" sz="36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
        <p:nvSpPr>
          <p:cNvPr id="8" name="TextBox 7"/>
          <p:cNvSpPr txBox="1"/>
          <p:nvPr/>
        </p:nvSpPr>
        <p:spPr>
          <a:xfrm>
            <a:off x="3417454" y="3529618"/>
            <a:ext cx="5477163" cy="1077218"/>
          </a:xfrm>
          <a:prstGeom prst="rect">
            <a:avLst/>
          </a:prstGeom>
          <a:noFill/>
        </p:spPr>
        <p:txBody>
          <a:bodyPr wrap="square" rtlCol="0">
            <a:spAutoFit/>
          </a:bodyPr>
          <a:lstStyle/>
          <a:p>
            <a:pPr algn="ctr"/>
            <a:r>
              <a:rPr lang="en-US" sz="1600" dirty="0" smtClean="0">
                <a:solidFill>
                  <a:schemeClr val="bg1">
                    <a:lumMod val="95000"/>
                  </a:schemeClr>
                </a:solidFill>
                <a:latin typeface="Microsoft Sans Serif" panose="020B0604020202020204" pitchFamily="34" charset="0"/>
                <a:cs typeface="Microsoft Sans Serif" panose="020B0604020202020204" pitchFamily="34" charset="0"/>
              </a:rPr>
              <a:t>Presentation by the Michigan Assessment Consortium to the OEAA Educator Evaluation Best Practices Conference</a:t>
            </a:r>
          </a:p>
          <a:p>
            <a:pPr algn="ctr"/>
            <a:endParaRPr lang="en-US" sz="1600" dirty="0" smtClean="0">
              <a:solidFill>
                <a:schemeClr val="bg1">
                  <a:lumMod val="95000"/>
                </a:schemeClr>
              </a:solidFill>
              <a:latin typeface="Microsoft Sans Serif" panose="020B0604020202020204" pitchFamily="34" charset="0"/>
              <a:cs typeface="Microsoft Sans Serif" panose="020B0604020202020204" pitchFamily="34" charset="0"/>
            </a:endParaRPr>
          </a:p>
          <a:p>
            <a:pPr algn="ctr"/>
            <a:r>
              <a:rPr lang="en-US" sz="1600" dirty="0" smtClean="0">
                <a:solidFill>
                  <a:schemeClr val="bg1">
                    <a:lumMod val="95000"/>
                  </a:schemeClr>
                </a:solidFill>
                <a:latin typeface="Microsoft Sans Serif" panose="020B0604020202020204" pitchFamily="34" charset="0"/>
                <a:cs typeface="Microsoft Sans Serif" panose="020B0604020202020204" pitchFamily="34" charset="0"/>
              </a:rPr>
              <a:t>April 15, 2011</a:t>
            </a:r>
            <a:endParaRPr lang="en-US" sz="1600" dirty="0">
              <a:solidFill>
                <a:schemeClr val="bg1">
                  <a:lumMod val="95000"/>
                </a:schemeClr>
              </a:solidFill>
              <a:latin typeface="Microsoft Sans Serif" panose="020B0604020202020204" pitchFamily="34" charset="0"/>
              <a:cs typeface="Microsoft Sans Serif" panose="020B0604020202020204" pitchFamily="34" charset="0"/>
            </a:endParaRPr>
          </a:p>
        </p:txBody>
      </p:sp>
      <p:cxnSp>
        <p:nvCxnSpPr>
          <p:cNvPr id="10" name="Straight Connector 9"/>
          <p:cNvCxnSpPr/>
          <p:nvPr/>
        </p:nvCxnSpPr>
        <p:spPr>
          <a:xfrm>
            <a:off x="0" y="1133475"/>
            <a:ext cx="9144000" cy="0"/>
          </a:xfrm>
          <a:prstGeom prst="line">
            <a:avLst/>
          </a:prstGeom>
          <a:ln w="28575" cap="rnd" cmpd="sng">
            <a:solidFill>
              <a:srgbClr val="89C756"/>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131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Non-Achievement Measures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3785652"/>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If the non-achievement measures include rating scales: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Have the scales been validated?</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Will raters be trained and monitored?</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Will Multiple raters be employed?</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Will inter-rater reliability be established?</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Will they apply to all educators?</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Will the measures be solely based on the educator or will parent/student perceptions be gathered?</a:t>
            </a:r>
          </a:p>
        </p:txBody>
      </p:sp>
    </p:spTree>
    <p:extLst>
      <p:ext uri="{BB962C8B-B14F-4D97-AF65-F5344CB8AC3E}">
        <p14:creationId xmlns:p14="http://schemas.microsoft.com/office/powerpoint/2010/main" val="51072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Non-teaching staff</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2492990"/>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Should the same system be used?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Should the same measures be used?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Do educators’ evaluations impact their supervisors’ evaluation?</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What aspects of schooling are non-teaching staff responsible for?</a:t>
            </a:r>
          </a:p>
        </p:txBody>
      </p:sp>
    </p:spTree>
    <p:extLst>
      <p:ext uri="{BB962C8B-B14F-4D97-AF65-F5344CB8AC3E}">
        <p14:creationId xmlns:p14="http://schemas.microsoft.com/office/powerpoint/2010/main" val="394976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1601" y="1625133"/>
            <a:ext cx="8562108" cy="1261884"/>
          </a:xfrm>
          <a:prstGeom prst="rect">
            <a:avLst/>
          </a:prstGeom>
          <a:noFill/>
        </p:spPr>
        <p:txBody>
          <a:bodyPr wrap="square" rtlCol="0">
            <a:spAutoFit/>
          </a:bodyPr>
          <a:lstStyle/>
          <a:p>
            <a:r>
              <a:rPr lang="en-US" sz="2200" b="1" dirty="0" smtClean="0">
                <a:solidFill>
                  <a:schemeClr val="bg1">
                    <a:lumMod val="95000"/>
                  </a:schemeClr>
                </a:solidFill>
                <a:latin typeface="Microsoft Sans Serif" panose="020B0604020202020204" pitchFamily="34" charset="0"/>
                <a:cs typeface="Microsoft Sans Serif" panose="020B0604020202020204" pitchFamily="34" charset="0"/>
              </a:rPr>
              <a:t>What assessment options do we have in</a:t>
            </a:r>
          </a:p>
          <a:p>
            <a:endParaRPr lang="en-US" sz="2200" b="1" dirty="0" smtClean="0">
              <a:solidFill>
                <a:schemeClr val="bg1">
                  <a:lumMod val="95000"/>
                </a:schemeClr>
              </a:solidFill>
              <a:latin typeface="Microsoft Sans Serif" panose="020B0604020202020204" pitchFamily="34" charset="0"/>
              <a:cs typeface="Microsoft Sans Serif" panose="020B0604020202020204" pitchFamily="34" charset="0"/>
            </a:endParaRPr>
          </a:p>
          <a:p>
            <a:r>
              <a:rPr lang="en-US" sz="3200" b="1" dirty="0" smtClean="0">
                <a:solidFill>
                  <a:schemeClr val="bg1">
                    <a:lumMod val="95000"/>
                  </a:schemeClr>
                </a:solidFill>
                <a:latin typeface="Microsoft Sans Serif" panose="020B0604020202020204" pitchFamily="34" charset="0"/>
                <a:cs typeface="Microsoft Sans Serif" panose="020B0604020202020204" pitchFamily="34" charset="0"/>
              </a:rPr>
              <a:t>LOOKING AT STUDENT ACHIEVEMENT?</a:t>
            </a:r>
            <a:endParaRPr lang="en-US" sz="32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308097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An underlying assumption</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3970318"/>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We have lots of tests that are designed to assess student achievement</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What is not clear is whether these same tests are sensitive to good (or poor) instruction</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Many people take the link from instruction through student achievement to test scores as implicit and obvious</a:t>
            </a:r>
            <a:endParaRPr lang="en-US" sz="2200" dirty="0" smtClean="0">
              <a:latin typeface="Microsoft Sans Serif" panose="020B0604020202020204" pitchFamily="34" charset="0"/>
              <a:cs typeface="Microsoft Sans Serif" panose="020B0604020202020204" pitchFamily="34" charset="0"/>
            </a:endParaRP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These are the things that make measurement specialists nervous!</a:t>
            </a:r>
          </a:p>
        </p:txBody>
      </p:sp>
    </p:spTree>
    <p:extLst>
      <p:ext uri="{BB962C8B-B14F-4D97-AF65-F5344CB8AC3E}">
        <p14:creationId xmlns:p14="http://schemas.microsoft.com/office/powerpoint/2010/main" val="130916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440872" y="1287840"/>
            <a:ext cx="7075055" cy="3385542"/>
          </a:xfrm>
          <a:prstGeom prst="rect">
            <a:avLst/>
          </a:prstGeom>
        </p:spPr>
        <p:txBody>
          <a:bodyPr wrap="square">
            <a:spAutoFit/>
          </a:bodyPr>
          <a:lstStyle/>
          <a:p>
            <a:r>
              <a:rPr lang="en-US" sz="3600" dirty="0" smtClean="0">
                <a:latin typeface="Microsoft Sans Serif" panose="020B0604020202020204" pitchFamily="34" charset="0"/>
                <a:cs typeface="Microsoft Sans Serif" panose="020B0604020202020204" pitchFamily="34" charset="0"/>
              </a:rPr>
              <a:t>It has been assumed as obvious that a singular, clear relationship between classroom instruction and test scores exists.</a:t>
            </a:r>
          </a:p>
          <a:p>
            <a:endParaRPr lang="en-US" sz="2600" dirty="0">
              <a:latin typeface="Microsoft Sans Serif" panose="020B0604020202020204" pitchFamily="34" charset="0"/>
              <a:cs typeface="Microsoft Sans Serif" panose="020B0604020202020204" pitchFamily="34" charset="0"/>
            </a:endParaRPr>
          </a:p>
          <a:p>
            <a:r>
              <a:rPr lang="en-US" sz="2200" dirty="0" smtClean="0">
                <a:solidFill>
                  <a:schemeClr val="bg1">
                    <a:lumMod val="50000"/>
                  </a:schemeClr>
                </a:solidFill>
                <a:latin typeface="Microsoft Sans Serif" panose="020B0604020202020204" pitchFamily="34" charset="0"/>
                <a:cs typeface="Microsoft Sans Serif" panose="020B0604020202020204" pitchFamily="34" charset="0"/>
              </a:rPr>
              <a:t>We think that this is dangerous and would ask that we keep this in mind as we move forward.</a:t>
            </a:r>
          </a:p>
        </p:txBody>
      </p:sp>
    </p:spTree>
    <p:extLst>
      <p:ext uri="{BB962C8B-B14F-4D97-AF65-F5344CB8AC3E}">
        <p14:creationId xmlns:p14="http://schemas.microsoft.com/office/powerpoint/2010/main" val="2288380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Measuring Student Achievement</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3323987"/>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We have five general options: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Rely on MEAP/MME</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Use other third-party assessments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Create educators’ own assessments</a:t>
            </a:r>
          </a:p>
          <a:p>
            <a:pPr marL="1371600" lvl="2" indent="-4572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Including portfolios and/or observations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Use measures other than tests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Some combination of the four above</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Each method has its strengths and weaknesses</a:t>
            </a:r>
          </a:p>
        </p:txBody>
      </p:sp>
    </p:spTree>
    <p:extLst>
      <p:ext uri="{BB962C8B-B14F-4D97-AF65-F5344CB8AC3E}">
        <p14:creationId xmlns:p14="http://schemas.microsoft.com/office/powerpoint/2010/main" val="129051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Relying on MEAP</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5201424"/>
          </a:xfrm>
          <a:prstGeom prst="rect">
            <a:avLst/>
          </a:prstGeom>
        </p:spPr>
        <p:txBody>
          <a:bodyPr wrap="square" numCol="2">
            <a:spAutoFit/>
          </a:bodyPr>
          <a:lstStyle/>
          <a:p>
            <a:r>
              <a:rPr lang="en-US" sz="2200" b="1" dirty="0" smtClean="0">
                <a:latin typeface="Microsoft Sans Serif" panose="020B0604020202020204" pitchFamily="34" charset="0"/>
                <a:cs typeface="Microsoft Sans Serif" panose="020B0604020202020204" pitchFamily="34" charset="0"/>
              </a:rPr>
              <a:t>Potential 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Everyone takes it</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Don’t have to cut a check for it</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Written to Michigan’s curriculum</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Technically strong</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Familiarity – been around for years</a:t>
            </a: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r>
              <a:rPr lang="en-US" sz="2200" b="1" dirty="0" smtClean="0">
                <a:latin typeface="Microsoft Sans Serif" panose="020B0604020202020204" pitchFamily="34" charset="0"/>
                <a:cs typeface="Microsoft Sans Serif" panose="020B0604020202020204" pitchFamily="34" charset="0"/>
              </a:rPr>
              <a:t>Potential Disadvantages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Not used at every grade</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Not developed for every subject</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be differentially sensitive to instruction due to sampling</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Not specifically created for teacher evaluation</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“Constructive feedback”?</a:t>
            </a:r>
          </a:p>
          <a:p>
            <a:endParaRPr lang="en-US" sz="2600" dirty="0">
              <a:latin typeface="Microsoft Sans Serif" panose="020B0604020202020204" pitchFamily="34" charset="0"/>
              <a:cs typeface="Microsoft Sans Serif" panose="020B0604020202020204" pitchFamily="34" charset="0"/>
            </a:endParaRPr>
          </a:p>
          <a:p>
            <a:endParaRPr lang="en-US" sz="2600" dirty="0" smtClean="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1316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Third Party Assessments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5201424"/>
          </a:xfrm>
          <a:prstGeom prst="rect">
            <a:avLst/>
          </a:prstGeom>
        </p:spPr>
        <p:txBody>
          <a:bodyPr wrap="square" numCol="2">
            <a:spAutoFit/>
          </a:bodyPr>
          <a:lstStyle/>
          <a:p>
            <a:r>
              <a:rPr lang="en-US" sz="2200" b="1" dirty="0" smtClean="0">
                <a:latin typeface="Microsoft Sans Serif" panose="020B0604020202020204" pitchFamily="34" charset="0"/>
                <a:cs typeface="Microsoft Sans Serif" panose="020B0604020202020204" pitchFamily="34" charset="0"/>
              </a:rPr>
              <a:t>Potential 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Choice</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Flexibility</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Technically strong -possibly</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Cost-possibly</a:t>
            </a: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r>
              <a:rPr lang="en-US" sz="2200" b="1" dirty="0" smtClean="0">
                <a:latin typeface="Microsoft Sans Serif" panose="020B0604020202020204" pitchFamily="34" charset="0"/>
                <a:cs typeface="Microsoft Sans Serif" panose="020B0604020202020204" pitchFamily="34" charset="0"/>
              </a:rPr>
              <a:t>Potential Disadvantages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be expensive</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have unknown technical qualities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not have been written to your curriculum</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be differentially sensitive to instruction due to sampling</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Not specifically created for teacher evaluation</a:t>
            </a:r>
            <a:endParaRPr lang="en-US" sz="2600" dirty="0">
              <a:latin typeface="Microsoft Sans Serif" panose="020B0604020202020204" pitchFamily="34" charset="0"/>
              <a:cs typeface="Microsoft Sans Serif" panose="020B0604020202020204" pitchFamily="34" charset="0"/>
            </a:endParaRPr>
          </a:p>
          <a:p>
            <a:endParaRPr lang="en-US" sz="2600" dirty="0" smtClean="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5991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District-Created Assessments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185892" cy="5201424"/>
          </a:xfrm>
          <a:prstGeom prst="rect">
            <a:avLst/>
          </a:prstGeom>
        </p:spPr>
        <p:txBody>
          <a:bodyPr wrap="square" numCol="2">
            <a:spAutoFit/>
          </a:bodyPr>
          <a:lstStyle/>
          <a:p>
            <a:r>
              <a:rPr lang="en-US" sz="2200" b="1" dirty="0" smtClean="0">
                <a:latin typeface="Microsoft Sans Serif" panose="020B0604020202020204" pitchFamily="34" charset="0"/>
                <a:cs typeface="Microsoft Sans Serif" panose="020B0604020202020204" pitchFamily="34" charset="0"/>
              </a:rPr>
              <a:t>Potential 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Aligned to district offerings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Can be sensitive to classroom offerings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be technically strong</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Familiarity – Created by your staff for your staff</a:t>
            </a: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r>
              <a:rPr lang="en-US" sz="2200" b="1" dirty="0" smtClean="0">
                <a:latin typeface="Microsoft Sans Serif" panose="020B0604020202020204" pitchFamily="34" charset="0"/>
                <a:cs typeface="Microsoft Sans Serif" panose="020B0604020202020204" pitchFamily="34" charset="0"/>
              </a:rPr>
              <a:t>Potential Disadvantages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Time consuming to develop well</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be expensive to develop</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need outside, technical help for development</a:t>
            </a:r>
            <a:endParaRPr lang="en-US" sz="2600" dirty="0">
              <a:latin typeface="Microsoft Sans Serif" panose="020B0604020202020204" pitchFamily="34" charset="0"/>
              <a:cs typeface="Microsoft Sans Serif" panose="020B0604020202020204" pitchFamily="34" charset="0"/>
            </a:endParaRPr>
          </a:p>
          <a:p>
            <a:endParaRPr lang="en-US" sz="2600" dirty="0" smtClean="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6656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Non-Test Achievement Measures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19637" cy="5201424"/>
          </a:xfrm>
          <a:prstGeom prst="rect">
            <a:avLst/>
          </a:prstGeom>
        </p:spPr>
        <p:txBody>
          <a:bodyPr wrap="square" numCol="2">
            <a:spAutoFit/>
          </a:bodyPr>
          <a:lstStyle/>
          <a:p>
            <a:r>
              <a:rPr lang="en-US" sz="2200" b="1" dirty="0" smtClean="0">
                <a:latin typeface="Microsoft Sans Serif" panose="020B0604020202020204" pitchFamily="34" charset="0"/>
                <a:cs typeface="Microsoft Sans Serif" panose="020B0604020202020204" pitchFamily="34" charset="0"/>
              </a:rPr>
              <a:t>Potential 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May be suitable for all educators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Avoids the “one size fits all”</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Permits useful data to enter into teacher evaluation</a:t>
            </a: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r>
              <a:rPr lang="en-US" sz="2200" b="1" dirty="0" smtClean="0">
                <a:latin typeface="Microsoft Sans Serif" panose="020B0604020202020204" pitchFamily="34" charset="0"/>
                <a:cs typeface="Microsoft Sans Serif" panose="020B0604020202020204" pitchFamily="34" charset="0"/>
              </a:rPr>
              <a:t>Potential Disadvantages</a:t>
            </a:r>
          </a:p>
          <a:p>
            <a:endParaRPr lang="en-US"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Every teacher needs to locate their own measures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Uneven quality</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Time-consuming to locate and summarize</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Data may not be suitable for educator evaluation</a:t>
            </a:r>
            <a:endParaRPr lang="en-US" sz="2600" dirty="0">
              <a:latin typeface="Microsoft Sans Serif" panose="020B0604020202020204" pitchFamily="34" charset="0"/>
              <a:cs typeface="Microsoft Sans Serif" panose="020B0604020202020204" pitchFamily="34" charset="0"/>
            </a:endParaRPr>
          </a:p>
          <a:p>
            <a:endParaRPr lang="en-US" sz="2600" dirty="0" smtClean="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912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1" y="513401"/>
            <a:ext cx="4054354"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Why are we here?</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3" y="1287840"/>
            <a:ext cx="6714836" cy="3600986"/>
          </a:xfrm>
          <a:prstGeom prst="rect">
            <a:avLst/>
          </a:prstGeom>
        </p:spPr>
        <p:txBody>
          <a:bodyPr wrap="square">
            <a:spAutoFit/>
          </a:bodyPr>
          <a:lstStyle/>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Not just an existential question!</a:t>
            </a:r>
          </a:p>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We have legislation that requires</a:t>
            </a:r>
          </a:p>
          <a:p>
            <a:pPr marL="800100" lvl="1" indent="-342900">
              <a:buFont typeface="Calibri" panose="020F0502020204030204" pitchFamily="34" charset="0"/>
              <a:buChar char="‒"/>
            </a:pPr>
            <a:r>
              <a:rPr lang="en-US" sz="2200" dirty="0">
                <a:latin typeface="Microsoft Sans Serif" panose="020B0604020202020204" pitchFamily="34" charset="0"/>
                <a:cs typeface="Microsoft Sans Serif" panose="020B0604020202020204" pitchFamily="34" charset="0"/>
              </a:rPr>
              <a:t>Rigorous, transparent, and fair performance evaluation systems</a:t>
            </a:r>
          </a:p>
          <a:p>
            <a:pPr marL="800100" lvl="1" indent="-342900">
              <a:buFont typeface="Calibri" panose="020F0502020204030204" pitchFamily="34" charset="0"/>
              <a:buChar char="‒"/>
            </a:pPr>
            <a:r>
              <a:rPr lang="en-US" sz="2200" dirty="0">
                <a:latin typeface="Microsoft Sans Serif" panose="020B0604020202020204" pitchFamily="34" charset="0"/>
                <a:cs typeface="Microsoft Sans Serif" panose="020B0604020202020204" pitchFamily="34" charset="0"/>
              </a:rPr>
              <a:t>Evaluation based on multiple rating categories</a:t>
            </a:r>
          </a:p>
          <a:p>
            <a:pPr marL="800100" lvl="1" indent="-342900">
              <a:buFont typeface="Calibri" panose="020F0502020204030204" pitchFamily="34" charset="0"/>
              <a:buChar char="‒"/>
            </a:pPr>
            <a:r>
              <a:rPr lang="en-US" sz="2200" dirty="0">
                <a:latin typeface="Microsoft Sans Serif" panose="020B0604020202020204" pitchFamily="34" charset="0"/>
                <a:cs typeface="Microsoft Sans Serif" panose="020B0604020202020204" pitchFamily="34" charset="0"/>
              </a:rPr>
              <a:t>Evaluation with student growth, as determined by multiple measures of student learning, including national, state, or local assessments or other objective criteria as a significant factor</a:t>
            </a:r>
          </a:p>
        </p:txBody>
      </p:sp>
    </p:spTree>
    <p:extLst>
      <p:ext uri="{BB962C8B-B14F-4D97-AF65-F5344CB8AC3E}">
        <p14:creationId xmlns:p14="http://schemas.microsoft.com/office/powerpoint/2010/main" val="90637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440872" y="1287840"/>
            <a:ext cx="7075055" cy="3724096"/>
          </a:xfrm>
          <a:prstGeom prst="rect">
            <a:avLst/>
          </a:prstGeom>
        </p:spPr>
        <p:txBody>
          <a:bodyPr wrap="square">
            <a:spAutoFit/>
          </a:bodyPr>
          <a:lstStyle/>
          <a:p>
            <a:r>
              <a:rPr lang="en-US" sz="3600" dirty="0" smtClean="0">
                <a:latin typeface="Microsoft Sans Serif" panose="020B0604020202020204" pitchFamily="34" charset="0"/>
                <a:cs typeface="Microsoft Sans Serif" panose="020B0604020202020204" pitchFamily="34" charset="0"/>
              </a:rPr>
              <a:t>As our legislation requires multiple measures, ideally, we would probably use all four types of measures in our system.</a:t>
            </a:r>
          </a:p>
          <a:p>
            <a:endParaRPr lang="en-US" sz="2600" dirty="0">
              <a:latin typeface="Microsoft Sans Serif" panose="020B0604020202020204" pitchFamily="34" charset="0"/>
              <a:cs typeface="Microsoft Sans Serif" panose="020B0604020202020204" pitchFamily="34" charset="0"/>
            </a:endParaRPr>
          </a:p>
          <a:p>
            <a:r>
              <a:rPr lang="en-US" sz="2200" dirty="0" smtClean="0">
                <a:solidFill>
                  <a:schemeClr val="bg1">
                    <a:lumMod val="50000"/>
                  </a:schemeClr>
                </a:solidFill>
                <a:latin typeface="Microsoft Sans Serif" panose="020B0604020202020204" pitchFamily="34" charset="0"/>
                <a:cs typeface="Microsoft Sans Serif" panose="020B0604020202020204" pitchFamily="34" charset="0"/>
              </a:rPr>
              <a:t>This will add to the complexity and cost of the system, but it will provide the potential to have a more valid system.</a:t>
            </a:r>
          </a:p>
        </p:txBody>
      </p:sp>
    </p:spTree>
    <p:extLst>
      <p:ext uri="{BB962C8B-B14F-4D97-AF65-F5344CB8AC3E}">
        <p14:creationId xmlns:p14="http://schemas.microsoft.com/office/powerpoint/2010/main" val="3671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440872" y="1287840"/>
            <a:ext cx="7075055" cy="3262432"/>
          </a:xfrm>
          <a:prstGeom prst="rect">
            <a:avLst/>
          </a:prstGeom>
        </p:spPr>
        <p:txBody>
          <a:bodyPr wrap="square">
            <a:spAutoFit/>
          </a:bodyPr>
          <a:lstStyle/>
          <a:p>
            <a:r>
              <a:rPr lang="en-US" sz="3600" dirty="0" smtClean="0">
                <a:latin typeface="Microsoft Sans Serif" panose="020B0604020202020204" pitchFamily="34" charset="0"/>
                <a:cs typeface="Microsoft Sans Serif" panose="020B0604020202020204" pitchFamily="34" charset="0"/>
              </a:rPr>
              <a:t>The nature of the measures that we choose will be based upon decisions we make as to just what effective teaching is, and what it looks like for us.</a:t>
            </a:r>
          </a:p>
          <a:p>
            <a:endParaRPr lang="en-US" sz="26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6836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1601" y="1625133"/>
            <a:ext cx="8562108" cy="1261884"/>
          </a:xfrm>
          <a:prstGeom prst="rect">
            <a:avLst/>
          </a:prstGeom>
          <a:noFill/>
        </p:spPr>
        <p:txBody>
          <a:bodyPr wrap="square" rtlCol="0">
            <a:spAutoFit/>
          </a:bodyPr>
          <a:lstStyle/>
          <a:p>
            <a:r>
              <a:rPr lang="en-US" sz="2200" b="1" dirty="0" smtClean="0">
                <a:solidFill>
                  <a:schemeClr val="bg1">
                    <a:lumMod val="95000"/>
                  </a:schemeClr>
                </a:solidFill>
                <a:latin typeface="Microsoft Sans Serif" panose="020B0604020202020204" pitchFamily="34" charset="0"/>
                <a:cs typeface="Microsoft Sans Serif" panose="020B0604020202020204" pitchFamily="34" charset="0"/>
              </a:rPr>
              <a:t>Once we have selected our measures….</a:t>
            </a:r>
          </a:p>
          <a:p>
            <a:endParaRPr lang="en-US" sz="2200" b="1" dirty="0" smtClean="0">
              <a:solidFill>
                <a:schemeClr val="bg1">
                  <a:lumMod val="95000"/>
                </a:schemeClr>
              </a:solidFill>
              <a:latin typeface="Microsoft Sans Serif" panose="020B0604020202020204" pitchFamily="34" charset="0"/>
              <a:cs typeface="Microsoft Sans Serif" panose="020B0604020202020204" pitchFamily="34" charset="0"/>
            </a:endParaRPr>
          </a:p>
          <a:p>
            <a:r>
              <a:rPr lang="en-US" sz="3200" b="1" dirty="0" smtClean="0">
                <a:solidFill>
                  <a:schemeClr val="bg1">
                    <a:lumMod val="95000"/>
                  </a:schemeClr>
                </a:solidFill>
                <a:latin typeface="Microsoft Sans Serif" panose="020B0604020202020204" pitchFamily="34" charset="0"/>
                <a:cs typeface="Microsoft Sans Serif" panose="020B0604020202020204" pitchFamily="34" charset="0"/>
              </a:rPr>
              <a:t>WHAT SHOULD WE LOOK AT?</a:t>
            </a:r>
            <a:endParaRPr lang="en-US" sz="32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55189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What does growth look like?</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536873" cy="4001095"/>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Is growth student-centered? (Growth Model)</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Out 7</a:t>
            </a:r>
            <a:r>
              <a:rPr lang="en-US" sz="2200" baseline="30000" dirty="0" smtClean="0">
                <a:latin typeface="Microsoft Sans Serif" panose="020B0604020202020204" pitchFamily="34" charset="0"/>
                <a:cs typeface="Microsoft Sans Serif" panose="020B0604020202020204" pitchFamily="34" charset="0"/>
              </a:rPr>
              <a:t>th</a:t>
            </a:r>
            <a:r>
              <a:rPr lang="en-US" sz="2200" dirty="0" smtClean="0">
                <a:latin typeface="Microsoft Sans Serif" panose="020B0604020202020204" pitchFamily="34" charset="0"/>
                <a:cs typeface="Microsoft Sans Serif" panose="020B0604020202020204" pitchFamily="34" charset="0"/>
              </a:rPr>
              <a:t> grader grew 68 MEAP Scale Points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This estimates a trajectory for the student over time and is criterion referenced.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Is growth teacher-specific? (Value-Added Model)</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Students in Teacher A’s class grow 78 points in a year, whereas students in Teacher B’s class grow 61 points.</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Due to the statistical estimation procedures, this is a norm-referenced viewpoint</a:t>
            </a:r>
          </a:p>
        </p:txBody>
      </p:sp>
    </p:spTree>
    <p:extLst>
      <p:ext uri="{BB962C8B-B14F-4D97-AF65-F5344CB8AC3E}">
        <p14:creationId xmlns:p14="http://schemas.microsoft.com/office/powerpoint/2010/main" val="364904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Different viewpoints on growth</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185434"/>
            <a:ext cx="7703128" cy="4524315"/>
          </a:xfrm>
          <a:prstGeom prst="rect">
            <a:avLst/>
          </a:prstGeom>
        </p:spPr>
        <p:txBody>
          <a:bodyPr wrap="square">
            <a:spAutoFit/>
          </a:bodyPr>
          <a:lstStyle/>
          <a:p>
            <a:r>
              <a:rPr lang="en-US" sz="1000" dirty="0" smtClean="0">
                <a:latin typeface="Microsoft Sans Serif" panose="020B0604020202020204" pitchFamily="34" charset="0"/>
                <a:cs typeface="Microsoft Sans Serif" panose="020B0604020202020204" pitchFamily="34" charset="0"/>
              </a:rPr>
              <a:t>Briggs, D.C. &amp; Weeks, J.P. (2009). The impact of vertical scaling decisions on growth interpretations. </a:t>
            </a:r>
            <a:r>
              <a:rPr lang="en-US" sz="1000" u="sng" dirty="0" smtClean="0">
                <a:latin typeface="Microsoft Sans Serif" panose="020B0604020202020204" pitchFamily="34" charset="0"/>
                <a:cs typeface="Microsoft Sans Serif" panose="020B0604020202020204" pitchFamily="34" charset="0"/>
              </a:rPr>
              <a:t>Educational Measurement: Issues and Practice.</a:t>
            </a:r>
            <a:r>
              <a:rPr lang="en-US" sz="1000" dirty="0" smtClean="0">
                <a:latin typeface="Microsoft Sans Serif" panose="020B0604020202020204" pitchFamily="34" charset="0"/>
                <a:cs typeface="Microsoft Sans Serif" panose="020B0604020202020204" pitchFamily="34" charset="0"/>
              </a:rPr>
              <a:t> 28(4). Pp 3-14.</a:t>
            </a:r>
          </a:p>
          <a:p>
            <a:endParaRPr lang="en-US" sz="1000" dirty="0">
              <a:latin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Individual Student Trajectories (Growth)</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Computationally fairly simple</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Summarize/project student achievement over time</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Requires that the tests used are measuring the same stuff with the same scale</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Criterion referenced</a:t>
            </a:r>
          </a:p>
          <a:p>
            <a:pPr marL="457200" indent="-4572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Residual Estimation (Value-Added)</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Computationally more complex</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Estimate the quantities that support casual inferences about the specific contributions that teachers make to student achievement.</a:t>
            </a:r>
          </a:p>
          <a:p>
            <a:pPr marL="914400" lvl="1" indent="-457200">
              <a:buFont typeface="Microsoft Sans Serif"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Norm-referenced</a:t>
            </a:r>
          </a:p>
        </p:txBody>
      </p:sp>
    </p:spTree>
    <p:extLst>
      <p:ext uri="{BB962C8B-B14F-4D97-AF65-F5344CB8AC3E}">
        <p14:creationId xmlns:p14="http://schemas.microsoft.com/office/powerpoint/2010/main" val="369400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173930"/>
            <a:ext cx="7721595" cy="954107"/>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What would the differences look like in practice?</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380610" cy="3554819"/>
          </a:xfrm>
          <a:prstGeom prst="rect">
            <a:avLst/>
          </a:prstGeom>
        </p:spPr>
        <p:txBody>
          <a:bodyPr wrap="square">
            <a:spAutoFit/>
          </a:bodyPr>
          <a:lstStyle/>
          <a:p>
            <a:pPr marL="457200" indent="-457200">
              <a:buFont typeface="Arial" panose="020B0604020202020204" pitchFamily="34" charset="0"/>
              <a:buChar char="•"/>
            </a:pPr>
            <a:r>
              <a:rPr lang="en-US" sz="2500" dirty="0" smtClean="0">
                <a:latin typeface="Microsoft Sans Serif" panose="020B0604020202020204" pitchFamily="34" charset="0"/>
                <a:cs typeface="Microsoft Sans Serif" panose="020B0604020202020204" pitchFamily="34" charset="0"/>
              </a:rPr>
              <a:t>Suppose we used a local test and administered it before and after instruction (pore-post testing)</a:t>
            </a:r>
          </a:p>
          <a:p>
            <a:pPr marL="457200" indent="-457200">
              <a:buFont typeface="Arial" panose="020B0604020202020204" pitchFamily="34" charset="0"/>
              <a:buChar char="•"/>
            </a:pPr>
            <a:r>
              <a:rPr lang="en-US" sz="2500" dirty="0" smtClean="0">
                <a:latin typeface="Microsoft Sans Serif" panose="020B0604020202020204" pitchFamily="34" charset="0"/>
                <a:cs typeface="Microsoft Sans Serif" panose="020B0604020202020204" pitchFamily="34" charset="0"/>
              </a:rPr>
              <a:t>We could look at the scores of individual students and see how many had higher post-test scores (Growth Model)</a:t>
            </a:r>
          </a:p>
          <a:p>
            <a:pPr marL="457200" indent="-457200">
              <a:buFont typeface="Arial" panose="020B0604020202020204" pitchFamily="34" charset="0"/>
              <a:buChar char="•"/>
            </a:pPr>
            <a:r>
              <a:rPr lang="en-US" sz="2500" dirty="0" smtClean="0">
                <a:latin typeface="Microsoft Sans Serif" panose="020B0604020202020204" pitchFamily="34" charset="0"/>
                <a:cs typeface="Microsoft Sans Serif" panose="020B0604020202020204" pitchFamily="34" charset="0"/>
              </a:rPr>
              <a:t>We could calculate the mean pre-test score and compare that with the mean post-test score (Value-Added Model, simplified)</a:t>
            </a:r>
          </a:p>
          <a:p>
            <a:pPr marL="457200" indent="-457200">
              <a:buFont typeface="Arial" panose="020B0604020202020204" pitchFamily="34" charset="0"/>
              <a:buChar char="•"/>
            </a:pPr>
            <a:r>
              <a:rPr lang="en-US" sz="2500" dirty="0" smtClean="0">
                <a:latin typeface="Microsoft Sans Serif" panose="020B0604020202020204" pitchFamily="34" charset="0"/>
                <a:cs typeface="Microsoft Sans Serif" panose="020B0604020202020204" pitchFamily="34" charset="0"/>
              </a:rPr>
              <a:t>Perhaps both are useful</a:t>
            </a:r>
          </a:p>
        </p:txBody>
      </p:sp>
    </p:spTree>
    <p:extLst>
      <p:ext uri="{BB962C8B-B14F-4D97-AF65-F5344CB8AC3E}">
        <p14:creationId xmlns:p14="http://schemas.microsoft.com/office/powerpoint/2010/main" val="1583094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1601" y="1625133"/>
            <a:ext cx="8866908" cy="1261884"/>
          </a:xfrm>
          <a:prstGeom prst="rect">
            <a:avLst/>
          </a:prstGeom>
          <a:noFill/>
        </p:spPr>
        <p:txBody>
          <a:bodyPr wrap="square" rtlCol="0">
            <a:spAutoFit/>
          </a:bodyPr>
          <a:lstStyle/>
          <a:p>
            <a:r>
              <a:rPr lang="en-US" sz="2200" b="1" dirty="0" smtClean="0">
                <a:solidFill>
                  <a:schemeClr val="bg1">
                    <a:lumMod val="95000"/>
                  </a:schemeClr>
                </a:solidFill>
                <a:latin typeface="Microsoft Sans Serif" panose="020B0604020202020204" pitchFamily="34" charset="0"/>
                <a:cs typeface="Microsoft Sans Serif" panose="020B0604020202020204" pitchFamily="34" charset="0"/>
              </a:rPr>
              <a:t>Let’s look at some examples of how achievement data might be used.</a:t>
            </a:r>
          </a:p>
          <a:p>
            <a:endParaRPr lang="en-US" sz="2200" b="1" dirty="0" smtClean="0">
              <a:solidFill>
                <a:schemeClr val="bg1">
                  <a:lumMod val="95000"/>
                </a:schemeClr>
              </a:solidFill>
              <a:latin typeface="Microsoft Sans Serif" panose="020B0604020202020204" pitchFamily="34" charset="0"/>
              <a:cs typeface="Microsoft Sans Serif" panose="020B0604020202020204" pitchFamily="34" charset="0"/>
            </a:endParaRPr>
          </a:p>
          <a:p>
            <a:r>
              <a:rPr lang="en-US" sz="3200" b="1" dirty="0" smtClean="0">
                <a:solidFill>
                  <a:schemeClr val="bg1">
                    <a:lumMod val="95000"/>
                  </a:schemeClr>
                </a:solidFill>
                <a:latin typeface="Microsoft Sans Serif" panose="020B0604020202020204" pitchFamily="34" charset="0"/>
                <a:cs typeface="Microsoft Sans Serif" panose="020B0604020202020204" pitchFamily="34" charset="0"/>
              </a:rPr>
              <a:t>WHAT DO WE LIKE/DISLIKE IN EACH?</a:t>
            </a:r>
            <a:endParaRPr lang="en-US" sz="32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24596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34832" y="0"/>
            <a:ext cx="32004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62836" y="1296843"/>
            <a:ext cx="5881164" cy="2788456"/>
          </a:xfrm>
          <a:prstGeom prst="rect">
            <a:avLst/>
          </a:prstGeom>
          <a:noFill/>
        </p:spPr>
        <p:txBody>
          <a:bodyPr wrap="square" numCol="1" rtlCol="0">
            <a:spAutoFit/>
          </a:bodyPr>
          <a:lstStyle/>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Positives</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Quick/Cheap</a:t>
            </a:r>
          </a:p>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Negatives</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Inappropriate cohort</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Inappropriate for all teachers</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Lots of others</a:t>
            </a:r>
            <a:r>
              <a:rPr lang="en-US" sz="2400" dirty="0" smtClean="0">
                <a:solidFill>
                  <a:schemeClr val="tx1">
                    <a:lumMod val="65000"/>
                    <a:lumOff val="35000"/>
                  </a:schemeClr>
                </a:solidFill>
                <a:latin typeface="Arial"/>
                <a:cs typeface="Arial"/>
              </a:rPr>
              <a:t>…….</a:t>
            </a:r>
            <a:endParaRPr lang="en-US" sz="2400" dirty="0">
              <a:solidFill>
                <a:schemeClr val="tx1">
                  <a:lumMod val="65000"/>
                  <a:lumOff val="35000"/>
                </a:schemeClr>
              </a:solidFill>
              <a:latin typeface="Arial"/>
              <a:cs typeface="Arial"/>
            </a:endParaRP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7376" y="1296843"/>
            <a:ext cx="2888191" cy="3785652"/>
          </a:xfrm>
          <a:prstGeom prst="rect">
            <a:avLst/>
          </a:prstGeom>
          <a:noFill/>
        </p:spPr>
        <p:txBody>
          <a:bodyPr wrap="square" rtlCol="0">
            <a:spAutoFit/>
          </a:bodyPr>
          <a:lstStyle/>
          <a:p>
            <a:r>
              <a:rPr lang="en-US" sz="2000" b="1" dirty="0" smtClean="0">
                <a:solidFill>
                  <a:schemeClr val="bg1">
                    <a:lumMod val="95000"/>
                  </a:schemeClr>
                </a:solidFill>
                <a:latin typeface="Microsoft Sans Serif" panose="020B0604020202020204" pitchFamily="34" charset="0"/>
                <a:cs typeface="Microsoft Sans Serif" panose="020B0604020202020204" pitchFamily="34" charset="0"/>
              </a:rPr>
              <a:t>For the achievement portion of the educator evaluation, a district looks at the percentage of a teacher’s current students who were proficient this year and compares it to the percentage of that teacher’s students who were proficient the year before.</a:t>
            </a:r>
            <a:endParaRPr lang="en-US" sz="20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8658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34832" y="0"/>
            <a:ext cx="32004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62836" y="1296843"/>
            <a:ext cx="5881164" cy="3564053"/>
          </a:xfrm>
          <a:prstGeom prst="rect">
            <a:avLst/>
          </a:prstGeom>
          <a:noFill/>
        </p:spPr>
        <p:txBody>
          <a:bodyPr wrap="square" numCol="1" rtlCol="0">
            <a:spAutoFit/>
          </a:bodyPr>
          <a:lstStyle/>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Positives</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Quick/Cheap</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Assesses the correct cohort/content</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Uses “the” state assessment</a:t>
            </a:r>
          </a:p>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Negatives</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May be instructionally insensitive</a:t>
            </a:r>
          </a:p>
          <a:p>
            <a:pPr marL="342900" indent="-342900">
              <a:lnSpc>
                <a:spcPct val="120000"/>
              </a:lnSpc>
              <a:buFont typeface="Arial" panose="020B0604020202020204" pitchFamily="34" charset="0"/>
              <a:buChar char="•"/>
            </a:pPr>
            <a:r>
              <a:rPr lang="en-US" sz="2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Appropriate for core-content teachers…at least math and reading, at some grades</a:t>
            </a:r>
            <a:endParaRPr lang="en-US" sz="2400" dirty="0">
              <a:solidFill>
                <a:schemeClr val="tx1">
                  <a:lumMod val="65000"/>
                  <a:lumOff val="35000"/>
                </a:schemeClr>
              </a:solidFill>
              <a:latin typeface="Arial"/>
              <a:cs typeface="Arial"/>
            </a:endParaRP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7376" y="1296843"/>
            <a:ext cx="2888191" cy="3477875"/>
          </a:xfrm>
          <a:prstGeom prst="rect">
            <a:avLst/>
          </a:prstGeom>
          <a:noFill/>
        </p:spPr>
        <p:txBody>
          <a:bodyPr wrap="square" rtlCol="0">
            <a:spAutoFit/>
          </a:bodyPr>
          <a:lstStyle/>
          <a:p>
            <a:r>
              <a:rPr lang="en-US" sz="2000" b="1" dirty="0" smtClean="0">
                <a:solidFill>
                  <a:schemeClr val="bg1">
                    <a:lumMod val="95000"/>
                  </a:schemeClr>
                </a:solidFill>
                <a:latin typeface="Microsoft Sans Serif" panose="020B0604020202020204" pitchFamily="34" charset="0"/>
                <a:cs typeface="Microsoft Sans Serif" panose="020B0604020202020204" pitchFamily="34" charset="0"/>
              </a:rPr>
              <a:t>For the achievement portion of the educator evaluation, a fourth grade teacher looks at the number of students who maintained or improved their performance level from last year’s fourth grade MEAP to this year’s fifth grade MEAP.</a:t>
            </a:r>
            <a:endParaRPr lang="en-US" sz="20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2641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34832" y="0"/>
            <a:ext cx="32004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62836" y="1296843"/>
            <a:ext cx="5881164" cy="3785652"/>
          </a:xfrm>
          <a:prstGeom prst="rect">
            <a:avLst/>
          </a:prstGeom>
          <a:noFill/>
        </p:spPr>
        <p:txBody>
          <a:bodyPr wrap="square" numCol="1" rtlCol="0">
            <a:spAutoFit/>
          </a:bodyPr>
          <a:lstStyle/>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Positives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Assessment is common across classrooms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Assessment selected by district…presumption of alignment</a:t>
            </a:r>
          </a:p>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Negatives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May be instructionally insensitive</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May assess different content from one year to the next</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Care must be taken in doing these types of calculations. (NCEs instead of percentiles)</a:t>
            </a:r>
            <a:endParaRPr lang="en-US" dirty="0">
              <a:solidFill>
                <a:schemeClr val="tx1">
                  <a:lumMod val="65000"/>
                  <a:lumOff val="35000"/>
                </a:schemeClr>
              </a:solidFill>
              <a:latin typeface="Arial"/>
              <a:cs typeface="Arial"/>
            </a:endParaRP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7376" y="1296843"/>
            <a:ext cx="2888191" cy="4093428"/>
          </a:xfrm>
          <a:prstGeom prst="rect">
            <a:avLst/>
          </a:prstGeom>
          <a:noFill/>
        </p:spPr>
        <p:txBody>
          <a:bodyPr wrap="square" rtlCol="0">
            <a:spAutoFit/>
          </a:bodyPr>
          <a:lstStyle/>
          <a:p>
            <a:r>
              <a:rPr lang="en-US" sz="2000" b="1" dirty="0" smtClean="0">
                <a:solidFill>
                  <a:schemeClr val="bg1">
                    <a:lumMod val="95000"/>
                  </a:schemeClr>
                </a:solidFill>
                <a:latin typeface="Microsoft Sans Serif" panose="020B0604020202020204" pitchFamily="34" charset="0"/>
                <a:cs typeface="Microsoft Sans Serif" panose="020B0604020202020204" pitchFamily="34" charset="0"/>
              </a:rPr>
              <a:t>For the achievement portion of the educator evaluation, a district looks at the difference in percentile rankings from the last year to this year for students in each teachers’ class. An average percentile change is calculated for each teacher and is used to establish growth.</a:t>
            </a:r>
            <a:endParaRPr lang="en-US" sz="20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2139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Things we’re thinking about today</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6742545" cy="3693319"/>
          </a:xfrm>
          <a:prstGeom prst="rect">
            <a:avLst/>
          </a:prstGeom>
        </p:spPr>
        <p:txBody>
          <a:bodyPr wrap="square">
            <a:spAutoFit/>
          </a:bodyPr>
          <a:lstStyle/>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What is the purpose of the system?</a:t>
            </a:r>
          </a:p>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Some general design considerations for an educator evaluation system</a:t>
            </a:r>
          </a:p>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What non-achievement measures should be part of the system?</a:t>
            </a:r>
          </a:p>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What are some issues involved with non-achievement measures?</a:t>
            </a:r>
          </a:p>
          <a:p>
            <a:pPr marL="342900" indent="-3429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How does the system work for non-teaching staff?</a:t>
            </a:r>
          </a:p>
        </p:txBody>
      </p:sp>
    </p:spTree>
    <p:extLst>
      <p:ext uri="{BB962C8B-B14F-4D97-AF65-F5344CB8AC3E}">
        <p14:creationId xmlns:p14="http://schemas.microsoft.com/office/powerpoint/2010/main" val="54371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34832" y="0"/>
            <a:ext cx="32004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62836" y="1296843"/>
            <a:ext cx="5881164" cy="3785652"/>
          </a:xfrm>
          <a:prstGeom prst="rect">
            <a:avLst/>
          </a:prstGeom>
          <a:noFill/>
        </p:spPr>
        <p:txBody>
          <a:bodyPr wrap="square" numCol="1" rtlCol="0">
            <a:spAutoFit/>
          </a:bodyPr>
          <a:lstStyle/>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Positives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Chosen so to be instructionally sensitive</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Temporally appropriate</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Easy to understand</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Multiple looks at the data (Growth and VAM)</a:t>
            </a:r>
          </a:p>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Negatives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Potential technical quality issues with tests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Different teachers in same content/level could choose different tests. Fair?</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Increased reporting and analysis</a:t>
            </a:r>
            <a:endParaRPr lang="en-US" dirty="0">
              <a:solidFill>
                <a:schemeClr val="tx1">
                  <a:lumMod val="65000"/>
                  <a:lumOff val="35000"/>
                </a:schemeClr>
              </a:solidFill>
              <a:latin typeface="Arial"/>
              <a:cs typeface="Arial"/>
            </a:endParaRP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7376" y="1296843"/>
            <a:ext cx="2888191" cy="4093428"/>
          </a:xfrm>
          <a:prstGeom prst="rect">
            <a:avLst/>
          </a:prstGeom>
          <a:noFill/>
        </p:spPr>
        <p:txBody>
          <a:bodyPr wrap="square" rtlCol="0">
            <a:spAutoFit/>
          </a:bodyPr>
          <a:lstStyle/>
          <a:p>
            <a:r>
              <a:rPr lang="en-US" sz="2000" b="1" dirty="0" smtClean="0">
                <a:solidFill>
                  <a:schemeClr val="bg1">
                    <a:lumMod val="95000"/>
                  </a:schemeClr>
                </a:solidFill>
                <a:latin typeface="Microsoft Sans Serif" panose="020B0604020202020204" pitchFamily="34" charset="0"/>
                <a:cs typeface="Microsoft Sans Serif" panose="020B0604020202020204" pitchFamily="34" charset="0"/>
              </a:rPr>
              <a:t>For the achievement portion of the educator evaluation, a teacher gives 4 pre-post tests during the year. For each sequence, the teacher calculates an average change from pre-test to post-test, and looks at the numbers of students whose scores changed in various amounts</a:t>
            </a:r>
            <a:endParaRPr lang="en-US" sz="20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96924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34832" y="0"/>
            <a:ext cx="32004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62836" y="1296843"/>
            <a:ext cx="5881164" cy="4118050"/>
          </a:xfrm>
          <a:prstGeom prst="rect">
            <a:avLst/>
          </a:prstGeom>
          <a:noFill/>
        </p:spPr>
        <p:txBody>
          <a:bodyPr wrap="square" numCol="1" rtlCol="0">
            <a:spAutoFit/>
          </a:bodyPr>
          <a:lstStyle/>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Positives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Built so to be instructionally sensitive</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Temporally appropriate</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Easy to understand</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Multiple looks at the data (Growth and VAM)</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Common across classrooms</a:t>
            </a:r>
          </a:p>
          <a:p>
            <a:pPr>
              <a:lnSpc>
                <a:spcPct val="120000"/>
              </a:lnSpc>
            </a:pP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Negatives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Potential technical quality issues with tests if not built thoughtfully/appropriately</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Testing windows and security issues</a:t>
            </a:r>
          </a:p>
          <a:p>
            <a:pPr marL="342900" indent="-342900">
              <a:lnSpc>
                <a:spcPct val="120000"/>
              </a:lnSpc>
              <a:buFont typeface="Arial" panose="020B0604020202020204" pitchFamily="34" charset="0"/>
              <a:buChar cha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Logistics issues for central office</a:t>
            </a:r>
            <a:endParaRPr lang="en-US" dirty="0">
              <a:solidFill>
                <a:schemeClr val="tx1">
                  <a:lumMod val="65000"/>
                  <a:lumOff val="35000"/>
                </a:schemeClr>
              </a:solidFill>
              <a:latin typeface="Arial"/>
              <a:cs typeface="Arial"/>
            </a:endParaRPr>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7377" y="1081857"/>
            <a:ext cx="2888191" cy="4593565"/>
          </a:xfrm>
          <a:prstGeom prst="rect">
            <a:avLst/>
          </a:prstGeom>
          <a:noFill/>
        </p:spPr>
        <p:txBody>
          <a:bodyPr wrap="square" rtlCol="0">
            <a:spAutoFit/>
          </a:bodyPr>
          <a:lstStyle/>
          <a:p>
            <a:r>
              <a:rPr lang="en-US" sz="1950" b="1" dirty="0" smtClean="0">
                <a:solidFill>
                  <a:schemeClr val="bg1">
                    <a:lumMod val="95000"/>
                  </a:schemeClr>
                </a:solidFill>
                <a:latin typeface="Microsoft Sans Serif" panose="020B0604020202020204" pitchFamily="34" charset="0"/>
                <a:cs typeface="Microsoft Sans Serif" panose="020B0604020202020204" pitchFamily="34" charset="0"/>
              </a:rPr>
              <a:t>For the achievement portion of the educator evaluation, a district develops 2 tests to be given pre-post during the year for specific content/grade levels. For each sequence, the district calculates an average change from pre-test to post-test, and looks at the numbers of students whose scores changed in various amount.</a:t>
            </a:r>
            <a:endParaRPr lang="en-US" sz="195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56752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440872" y="1287840"/>
            <a:ext cx="7075055" cy="3508653"/>
          </a:xfrm>
          <a:prstGeom prst="rect">
            <a:avLst/>
          </a:prstGeom>
        </p:spPr>
        <p:txBody>
          <a:bodyPr wrap="square">
            <a:spAutoFit/>
          </a:bodyPr>
          <a:lstStyle/>
          <a:p>
            <a:r>
              <a:rPr lang="en-US" sz="3600" dirty="0" smtClean="0">
                <a:latin typeface="Microsoft Sans Serif" panose="020B0604020202020204" pitchFamily="34" charset="0"/>
                <a:cs typeface="Microsoft Sans Serif" panose="020B0604020202020204" pitchFamily="34" charset="0"/>
              </a:rPr>
              <a:t>We might like aspects of several of those scenarios to be present in our system.</a:t>
            </a:r>
          </a:p>
          <a:p>
            <a:endParaRPr lang="en-US" sz="2600" dirty="0">
              <a:latin typeface="Microsoft Sans Serif" panose="020B0604020202020204" pitchFamily="34" charset="0"/>
              <a:cs typeface="Microsoft Sans Serif" panose="020B0604020202020204" pitchFamily="34" charset="0"/>
            </a:endParaRPr>
          </a:p>
          <a:p>
            <a:r>
              <a:rPr lang="en-US" sz="2200" dirty="0" smtClean="0">
                <a:solidFill>
                  <a:schemeClr val="bg1">
                    <a:lumMod val="50000"/>
                  </a:schemeClr>
                </a:solidFill>
                <a:latin typeface="Microsoft Sans Serif" panose="020B0604020202020204" pitchFamily="34" charset="0"/>
                <a:cs typeface="Microsoft Sans Serif" panose="020B0604020202020204" pitchFamily="34" charset="0"/>
              </a:rPr>
              <a:t>Thoughtful decisions about </a:t>
            </a:r>
            <a:r>
              <a:rPr lang="en-US" sz="2200" i="1" dirty="0" smtClean="0">
                <a:solidFill>
                  <a:schemeClr val="bg1">
                    <a:lumMod val="50000"/>
                  </a:schemeClr>
                </a:solidFill>
                <a:latin typeface="Microsoft Sans Serif" panose="020B0604020202020204" pitchFamily="34" charset="0"/>
                <a:cs typeface="Microsoft Sans Serif" panose="020B0604020202020204" pitchFamily="34" charset="0"/>
              </a:rPr>
              <a:t>which</a:t>
            </a:r>
            <a:r>
              <a:rPr lang="en-US" sz="2200" dirty="0" smtClean="0">
                <a:solidFill>
                  <a:schemeClr val="bg1">
                    <a:lumMod val="50000"/>
                  </a:schemeClr>
                </a:solidFill>
                <a:latin typeface="Microsoft Sans Serif" panose="020B0604020202020204" pitchFamily="34" charset="0"/>
                <a:cs typeface="Microsoft Sans Serif" panose="020B0604020202020204" pitchFamily="34" charset="0"/>
              </a:rPr>
              <a:t> tests to use and </a:t>
            </a:r>
            <a:r>
              <a:rPr lang="en-US" sz="2200" i="1" dirty="0" smtClean="0">
                <a:solidFill>
                  <a:schemeClr val="bg1">
                    <a:lumMod val="50000"/>
                  </a:schemeClr>
                </a:solidFill>
                <a:latin typeface="Microsoft Sans Serif" panose="020B0604020202020204" pitchFamily="34" charset="0"/>
                <a:cs typeface="Microsoft Sans Serif" panose="020B0604020202020204" pitchFamily="34" charset="0"/>
              </a:rPr>
              <a:t>how</a:t>
            </a:r>
            <a:r>
              <a:rPr lang="en-US" sz="2200" dirty="0" smtClean="0">
                <a:solidFill>
                  <a:schemeClr val="bg1">
                    <a:lumMod val="50000"/>
                  </a:schemeClr>
                </a:solidFill>
                <a:latin typeface="Microsoft Sans Serif" panose="020B0604020202020204" pitchFamily="34" charset="0"/>
                <a:cs typeface="Microsoft Sans Serif" panose="020B0604020202020204" pitchFamily="34" charset="0"/>
              </a:rPr>
              <a:t> to use those results will have to be made if the system has any chance of being rigorous, transparent, fair, and valid.</a:t>
            </a:r>
          </a:p>
        </p:txBody>
      </p:sp>
    </p:spTree>
    <p:extLst>
      <p:ext uri="{BB962C8B-B14F-4D97-AF65-F5344CB8AC3E}">
        <p14:creationId xmlns:p14="http://schemas.microsoft.com/office/powerpoint/2010/main" val="69055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1601" y="1625133"/>
            <a:ext cx="8866908" cy="1600438"/>
          </a:xfrm>
          <a:prstGeom prst="rect">
            <a:avLst/>
          </a:prstGeom>
          <a:noFill/>
        </p:spPr>
        <p:txBody>
          <a:bodyPr wrap="square" rtlCol="0">
            <a:spAutoFit/>
          </a:bodyPr>
          <a:lstStyle/>
          <a:p>
            <a:r>
              <a:rPr lang="en-US" sz="2200" b="1" dirty="0" smtClean="0">
                <a:solidFill>
                  <a:schemeClr val="bg1">
                    <a:lumMod val="95000"/>
                  </a:schemeClr>
                </a:solidFill>
                <a:latin typeface="Microsoft Sans Serif" panose="020B0604020202020204" pitchFamily="34" charset="0"/>
                <a:cs typeface="Microsoft Sans Serif" panose="020B0604020202020204" pitchFamily="34" charset="0"/>
              </a:rPr>
              <a:t>(The system must) “take into account data on student growth as a significant factor.”</a:t>
            </a:r>
          </a:p>
          <a:p>
            <a:endParaRPr lang="en-US" sz="2200" b="1" dirty="0" smtClean="0">
              <a:solidFill>
                <a:schemeClr val="bg1">
                  <a:lumMod val="95000"/>
                </a:schemeClr>
              </a:solidFill>
              <a:latin typeface="Microsoft Sans Serif" panose="020B0604020202020204" pitchFamily="34" charset="0"/>
              <a:cs typeface="Microsoft Sans Serif" panose="020B0604020202020204" pitchFamily="34" charset="0"/>
            </a:endParaRPr>
          </a:p>
          <a:p>
            <a:r>
              <a:rPr lang="en-US" sz="3200" b="1" dirty="0" smtClean="0">
                <a:solidFill>
                  <a:schemeClr val="bg1">
                    <a:lumMod val="95000"/>
                  </a:schemeClr>
                </a:solidFill>
                <a:latin typeface="Microsoft Sans Serif" panose="020B0604020202020204" pitchFamily="34" charset="0"/>
                <a:cs typeface="Microsoft Sans Serif" panose="020B0604020202020204" pitchFamily="34" charset="0"/>
              </a:rPr>
              <a:t>WHAT DOES SIGNIFICANT MEAN?</a:t>
            </a:r>
            <a:endParaRPr lang="en-US" sz="32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718012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Significant?</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536873" cy="4031873"/>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Supt. Flanagan has said he thinks 40-60% constitutes significant.</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Would you feel that a 10% cut to your pay is significant?</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Classically trained statisticians hear significant and automatically thing 5%</a:t>
            </a:r>
            <a:endParaRPr lang="en-US" sz="2200" dirty="0" smtClean="0">
              <a:latin typeface="Microsoft Sans Serif" panose="020B0604020202020204" pitchFamily="34" charset="0"/>
              <a:cs typeface="Microsoft Sans Serif" panose="020B0604020202020204" pitchFamily="34" charset="0"/>
            </a:endParaRP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(.05, </a:t>
            </a:r>
            <a:r>
              <a:rPr lang="el-GR" sz="2200" dirty="0" smtClean="0">
                <a:latin typeface="Microsoft Sans Serif" panose="020B0604020202020204" pitchFamily="34" charset="0"/>
                <a:cs typeface="Microsoft Sans Serif" panose="020B0604020202020204" pitchFamily="34" charset="0"/>
              </a:rPr>
              <a:t>α</a:t>
            </a:r>
            <a:r>
              <a:rPr lang="en-US" sz="2200" dirty="0" smtClean="0">
                <a:latin typeface="Microsoft Sans Serif" panose="020B0604020202020204" pitchFamily="34" charset="0"/>
                <a:cs typeface="Microsoft Sans Serif" panose="020B0604020202020204" pitchFamily="34" charset="0"/>
              </a:rPr>
              <a:t> &lt; .01 </a:t>
            </a:r>
            <a:r>
              <a:rPr lang="en-US" sz="2200" dirty="0" smtClean="0">
                <a:latin typeface="Microsoft Sans Serif" panose="020B0604020202020204" pitchFamily="34" charset="0"/>
                <a:cs typeface="Microsoft Sans Serif" panose="020B0604020202020204" pitchFamily="34" charset="0"/>
                <a:sym typeface="Wingdings" panose="05000000000000000000" pitchFamily="2" charset="2"/>
              </a:rPr>
              <a:t>)</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sym typeface="Wingdings" panose="05000000000000000000" pitchFamily="2" charset="2"/>
              </a:rPr>
              <a:t>Perhaps we shouldn’t decide how much is “significant” until we know what else is in the system.</a:t>
            </a:r>
            <a:endParaRPr lang="en-US" sz="2600" dirty="0" smtClean="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5240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Significant, revisited…</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536873" cy="4093428"/>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Perhaps out “growth as a significant factor” should be answered in the context of the other elements chosen to be in the system.</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If we have confidence in the quality of the non-achievement instruments, “growth measures” may have a lower weight in the scoring system.</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On the other hand, if we think our achievement measures are better than our non-academic measures, we might want growth to count more.</a:t>
            </a:r>
          </a:p>
        </p:txBody>
      </p:sp>
    </p:spTree>
    <p:extLst>
      <p:ext uri="{BB962C8B-B14F-4D97-AF65-F5344CB8AC3E}">
        <p14:creationId xmlns:p14="http://schemas.microsoft.com/office/powerpoint/2010/main" val="2267582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1601" y="1625133"/>
            <a:ext cx="8866908" cy="1754326"/>
          </a:xfrm>
          <a:prstGeom prst="rect">
            <a:avLst/>
          </a:prstGeom>
          <a:noFill/>
        </p:spPr>
        <p:txBody>
          <a:bodyPr wrap="square" rtlCol="0">
            <a:spAutoFit/>
          </a:bodyPr>
          <a:lstStyle/>
          <a:p>
            <a:r>
              <a:rPr lang="en-US" sz="2200" b="1" dirty="0" smtClean="0">
                <a:solidFill>
                  <a:schemeClr val="bg1">
                    <a:lumMod val="95000"/>
                  </a:schemeClr>
                </a:solidFill>
                <a:latin typeface="Microsoft Sans Serif" panose="020B0604020202020204" pitchFamily="34" charset="0"/>
                <a:cs typeface="Microsoft Sans Serif" panose="020B0604020202020204" pitchFamily="34" charset="0"/>
              </a:rPr>
              <a:t>As if that weren’t enough…</a:t>
            </a:r>
          </a:p>
          <a:p>
            <a:endParaRPr lang="en-US" sz="2200" b="1" dirty="0" smtClean="0">
              <a:solidFill>
                <a:schemeClr val="bg1">
                  <a:lumMod val="95000"/>
                </a:schemeClr>
              </a:solidFill>
              <a:latin typeface="Microsoft Sans Serif" panose="020B0604020202020204" pitchFamily="34" charset="0"/>
              <a:cs typeface="Microsoft Sans Serif" panose="020B0604020202020204" pitchFamily="34" charset="0"/>
            </a:endParaRPr>
          </a:p>
          <a:p>
            <a:r>
              <a:rPr lang="en-US" sz="3200" b="1" dirty="0" smtClean="0">
                <a:solidFill>
                  <a:schemeClr val="bg1">
                    <a:lumMod val="95000"/>
                  </a:schemeClr>
                </a:solidFill>
                <a:latin typeface="Microsoft Sans Serif" panose="020B0604020202020204" pitchFamily="34" charset="0"/>
                <a:cs typeface="Microsoft Sans Serif" panose="020B0604020202020204" pitchFamily="34" charset="0"/>
              </a:rPr>
              <a:t>WHAT ELSE SHOULD WE BE THINKING ABOUT?</a:t>
            </a:r>
            <a:endParaRPr lang="en-US" sz="32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037999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Additional things to consider…</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536873" cy="3570208"/>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Should teachers be able to self-select measures? Is that fair? How should they be weighted?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How will principals, counselors, district administrators, librarians, …etc. be evaluated?</a:t>
            </a:r>
            <a:endParaRPr lang="en-US" sz="2200" dirty="0" smtClean="0">
              <a:latin typeface="Microsoft Sans Serif" panose="020B0604020202020204" pitchFamily="34" charset="0"/>
              <a:cs typeface="Microsoft Sans Serif" panose="020B0604020202020204" pitchFamily="34" charset="0"/>
            </a:endParaRP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Hierarchical Linear Models? (!) Transparent?</a:t>
            </a:r>
            <a:endParaRPr lang="en-US" sz="2200" dirty="0" smtClean="0">
              <a:latin typeface="Microsoft Sans Serif" panose="020B0604020202020204" pitchFamily="34" charset="0"/>
              <a:cs typeface="Microsoft Sans Serif" panose="020B0604020202020204" pitchFamily="34" charset="0"/>
              <a:sym typeface="Wingdings" panose="05000000000000000000" pitchFamily="2" charset="2"/>
            </a:endParaRP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sym typeface="Wingdings" panose="05000000000000000000" pitchFamily="2" charset="2"/>
              </a:rPr>
              <a:t>What time frames are appropriate?</a:t>
            </a:r>
          </a:p>
          <a:p>
            <a:pPr lvl="2"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Multi-year, action research projects possible?</a:t>
            </a:r>
            <a:endParaRPr lang="en-US" sz="2200" dirty="0">
              <a:latin typeface="Microsoft Sans Serif" panose="020B0604020202020204" pitchFamily="34" charset="0"/>
              <a:cs typeface="Microsoft Sans Serif" panose="020B0604020202020204" pitchFamily="34" charset="0"/>
              <a:sym typeface="Wingdings" panose="05000000000000000000" pitchFamily="2" charset="2"/>
            </a:endParaRPr>
          </a:p>
          <a:p>
            <a:pPr marL="457200" indent="-457200">
              <a:buFont typeface="Arial" panose="020B0604020202020204" pitchFamily="34" charset="0"/>
              <a:buChar char="•"/>
            </a:pPr>
            <a:endParaRPr lang="en-US" sz="2600" dirty="0" smtClean="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29979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1601" y="1625133"/>
            <a:ext cx="8866908" cy="1261884"/>
          </a:xfrm>
          <a:prstGeom prst="rect">
            <a:avLst/>
          </a:prstGeom>
          <a:noFill/>
        </p:spPr>
        <p:txBody>
          <a:bodyPr wrap="square" rtlCol="0">
            <a:spAutoFit/>
          </a:bodyPr>
          <a:lstStyle/>
          <a:p>
            <a:r>
              <a:rPr lang="en-US" sz="2200" b="1" dirty="0" smtClean="0">
                <a:solidFill>
                  <a:schemeClr val="bg1">
                    <a:lumMod val="95000"/>
                  </a:schemeClr>
                </a:solidFill>
                <a:latin typeface="Microsoft Sans Serif" panose="020B0604020202020204" pitchFamily="34" charset="0"/>
                <a:cs typeface="Microsoft Sans Serif" panose="020B0604020202020204" pitchFamily="34" charset="0"/>
              </a:rPr>
              <a:t>If we have time…</a:t>
            </a:r>
          </a:p>
          <a:p>
            <a:endParaRPr lang="en-US" sz="2200" b="1" dirty="0" smtClean="0">
              <a:solidFill>
                <a:schemeClr val="bg1">
                  <a:lumMod val="95000"/>
                </a:schemeClr>
              </a:solidFill>
              <a:latin typeface="Microsoft Sans Serif" panose="020B0604020202020204" pitchFamily="34" charset="0"/>
              <a:cs typeface="Microsoft Sans Serif" panose="020B0604020202020204" pitchFamily="34" charset="0"/>
            </a:endParaRPr>
          </a:p>
          <a:p>
            <a:r>
              <a:rPr lang="en-US" sz="3200" b="1" dirty="0" smtClean="0">
                <a:solidFill>
                  <a:schemeClr val="bg1">
                    <a:lumMod val="95000"/>
                  </a:schemeClr>
                </a:solidFill>
                <a:latin typeface="Microsoft Sans Serif" panose="020B0604020202020204" pitchFamily="34" charset="0"/>
                <a:cs typeface="Microsoft Sans Serif" panose="020B0604020202020204" pitchFamily="34" charset="0"/>
              </a:rPr>
              <a:t>GROWTH REVISITED</a:t>
            </a:r>
            <a:endParaRPr lang="en-US" sz="3200" b="1" dirty="0">
              <a:solidFill>
                <a:schemeClr val="bg1">
                  <a:lumMod val="9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304044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7786250"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If you’re a parent, you probably recognize this….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graphicFrame>
        <p:nvGraphicFramePr>
          <p:cNvPr id="7" name="Content Placeholder 7"/>
          <p:cNvGraphicFramePr>
            <a:graphicFrameLocks noChangeAspect="1"/>
          </p:cNvGraphicFramePr>
          <p:nvPr>
            <p:extLst>
              <p:ext uri="{D42A27DB-BD31-4B8C-83A1-F6EECF244321}">
                <p14:modId xmlns:p14="http://schemas.microsoft.com/office/powerpoint/2010/main" val="3582230199"/>
              </p:ext>
            </p:extLst>
          </p:nvPr>
        </p:nvGraphicFramePr>
        <p:xfrm>
          <a:off x="2873664" y="1201637"/>
          <a:ext cx="3396672" cy="4395784"/>
        </p:xfrm>
        <a:graphic>
          <a:graphicData uri="http://schemas.openxmlformats.org/presentationml/2006/ole">
            <mc:AlternateContent xmlns:mc="http://schemas.openxmlformats.org/markup-compatibility/2006">
              <mc:Choice xmlns:v="urn:schemas-microsoft-com:vml" Requires="v">
                <p:oleObj spid="_x0000_s1030" name="Acrobat Document" r:id="rId4" imgW="5829300" imgH="7543800" progId="AcroExch.Document.7">
                  <p:embed/>
                </p:oleObj>
              </mc:Choice>
              <mc:Fallback>
                <p:oleObj name="Acrobat Document" r:id="rId4" imgW="5829300" imgH="7543800" progId="AcroExch.Document.7">
                  <p:embed/>
                  <p:pic>
                    <p:nvPicPr>
                      <p:cNvPr id="0" name=""/>
                      <p:cNvPicPr/>
                      <p:nvPr/>
                    </p:nvPicPr>
                    <p:blipFill>
                      <a:blip r:embed="rId5"/>
                      <a:stretch>
                        <a:fillRect/>
                      </a:stretch>
                    </p:blipFill>
                    <p:spPr>
                      <a:xfrm>
                        <a:off x="2873664" y="1201637"/>
                        <a:ext cx="3396672" cy="4395784"/>
                      </a:xfrm>
                      <a:prstGeom prst="rect">
                        <a:avLst/>
                      </a:prstGeom>
                    </p:spPr>
                  </p:pic>
                </p:oleObj>
              </mc:Fallback>
            </mc:AlternateContent>
          </a:graphicData>
        </a:graphic>
      </p:graphicFrame>
    </p:spTree>
    <p:extLst>
      <p:ext uri="{BB962C8B-B14F-4D97-AF65-F5344CB8AC3E}">
        <p14:creationId xmlns:p14="http://schemas.microsoft.com/office/powerpoint/2010/main" val="1632347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Things we’re thinking about today</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3" y="1287840"/>
            <a:ext cx="6206836" cy="3231654"/>
          </a:xfrm>
          <a:prstGeom prst="rect">
            <a:avLst/>
          </a:prstGeom>
        </p:spPr>
        <p:txBody>
          <a:bodyPr wrap="square">
            <a:spAutoFit/>
          </a:bodyPr>
          <a:lstStyle/>
          <a:p>
            <a:pPr marL="457200" indent="-4572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How will student achievement be measured?</a:t>
            </a:r>
          </a:p>
          <a:p>
            <a:pPr marL="800100" lvl="1" indent="-342900">
              <a:buFont typeface="Calibri" panose="020F0502020204030204" pitchFamily="34" charset="0"/>
              <a:buChar char="‒"/>
            </a:pPr>
            <a:r>
              <a:rPr lang="en-US" sz="2200" dirty="0">
                <a:latin typeface="Microsoft Sans Serif" panose="020B0604020202020204" pitchFamily="34" charset="0"/>
                <a:cs typeface="Microsoft Sans Serif" panose="020B0604020202020204" pitchFamily="34" charset="0"/>
              </a:rPr>
              <a:t>Can’t we just use MEAP or MME?</a:t>
            </a:r>
          </a:p>
          <a:p>
            <a:pPr marL="457200" indent="-4572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What types of achievement metrics could/should be used?</a:t>
            </a:r>
          </a:p>
          <a:p>
            <a:pPr marL="457200" indent="-4572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What does research tell us about things that could impact our systems?</a:t>
            </a:r>
          </a:p>
          <a:p>
            <a:pPr marL="457200" indent="-4572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What’s a district to do?</a:t>
            </a:r>
          </a:p>
        </p:txBody>
      </p:sp>
    </p:spTree>
    <p:extLst>
      <p:ext uri="{BB962C8B-B14F-4D97-AF65-F5344CB8AC3E}">
        <p14:creationId xmlns:p14="http://schemas.microsoft.com/office/powerpoint/2010/main" val="3382093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7786250"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MEAP Growth Charts (Reading)</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3396205419"/>
              </p:ext>
            </p:extLst>
          </p:nvPr>
        </p:nvGraphicFramePr>
        <p:xfrm>
          <a:off x="1260764" y="1378528"/>
          <a:ext cx="7153564" cy="368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630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7786250"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MEAP Growth Charts (Reading)</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805211378"/>
              </p:ext>
            </p:extLst>
          </p:nvPr>
        </p:nvGraphicFramePr>
        <p:xfrm>
          <a:off x="1261477" y="1200582"/>
          <a:ext cx="7088196" cy="4082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922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7786250"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MEAP Growth Charts (Reading)</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9" name="Text Placeholder 6"/>
          <p:cNvSpPr txBox="1">
            <a:spLocks/>
          </p:cNvSpPr>
          <p:nvPr/>
        </p:nvSpPr>
        <p:spPr>
          <a:xfrm>
            <a:off x="1809096" y="1404052"/>
            <a:ext cx="2310322" cy="3692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31</a:t>
            </a:r>
            <a:r>
              <a:rPr lang="en-US" sz="1800" baseline="30000" dirty="0" smtClean="0"/>
              <a:t>st</a:t>
            </a:r>
            <a:r>
              <a:rPr lang="en-US" sz="1800" dirty="0" smtClean="0"/>
              <a:t> Percentile Growth</a:t>
            </a:r>
            <a:endParaRPr lang="en-US" sz="1800" dirty="0"/>
          </a:p>
        </p:txBody>
      </p:sp>
      <p:sp>
        <p:nvSpPr>
          <p:cNvPr id="11" name="Text Placeholder 6"/>
          <p:cNvSpPr txBox="1">
            <a:spLocks/>
          </p:cNvSpPr>
          <p:nvPr/>
        </p:nvSpPr>
        <p:spPr>
          <a:xfrm>
            <a:off x="5694220" y="1404053"/>
            <a:ext cx="2310322" cy="3692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70</a:t>
            </a:r>
            <a:r>
              <a:rPr lang="en-US" sz="1800" baseline="30000" dirty="0" smtClean="0"/>
              <a:t>th</a:t>
            </a:r>
            <a:r>
              <a:rPr lang="en-US" sz="1800" dirty="0" smtClean="0"/>
              <a:t> Percentile Growth</a:t>
            </a:r>
            <a:endParaRPr lang="en-US" sz="1800" dirty="0"/>
          </a:p>
        </p:txBody>
      </p:sp>
      <p:graphicFrame>
        <p:nvGraphicFramePr>
          <p:cNvPr id="12" name="Content Placeholder 5"/>
          <p:cNvGraphicFramePr>
            <a:graphicFrameLocks/>
          </p:cNvGraphicFramePr>
          <p:nvPr>
            <p:extLst>
              <p:ext uri="{D42A27DB-BD31-4B8C-83A1-F6EECF244321}">
                <p14:modId xmlns:p14="http://schemas.microsoft.com/office/powerpoint/2010/main" val="1508600154"/>
              </p:ext>
            </p:extLst>
          </p:nvPr>
        </p:nvGraphicFramePr>
        <p:xfrm>
          <a:off x="997528" y="1607126"/>
          <a:ext cx="3733800" cy="3048003"/>
        </p:xfrm>
        <a:graphic>
          <a:graphicData uri="http://schemas.openxmlformats.org/drawingml/2006/table">
            <a:tbl>
              <a:tblPr/>
              <a:tblGrid>
                <a:gridCol w="1168009"/>
                <a:gridCol w="1302042"/>
                <a:gridCol w="1263749"/>
              </a:tblGrid>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G3 Reading</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G4 Reading</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Difference</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272</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377</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105</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298</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392</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94</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324</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418</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94</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328</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422</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94</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340</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433</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93</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r h="4354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364</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452</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88</a:t>
                      </a:r>
                    </a:p>
                  </a:txBody>
                  <a:tcPr marL="12029" marR="12029"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99017823"/>
              </p:ext>
            </p:extLst>
          </p:nvPr>
        </p:nvGraphicFramePr>
        <p:xfrm>
          <a:off x="4865255" y="1625599"/>
          <a:ext cx="3733800" cy="3124198"/>
        </p:xfrm>
        <a:graphic>
          <a:graphicData uri="http://schemas.openxmlformats.org/drawingml/2006/table">
            <a:tbl>
              <a:tblPr/>
              <a:tblGrid>
                <a:gridCol w="1360784"/>
                <a:gridCol w="1188895"/>
                <a:gridCol w="1184121"/>
              </a:tblGrid>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G3 Reading</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G4 Reading</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Difference</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267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129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276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120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298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409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111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412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111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304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111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44631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317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a:solidFill>
                            <a:srgbClr val="000000"/>
                          </a:solidFill>
                          <a:effectLst/>
                          <a:latin typeface="Calibri"/>
                        </a:rPr>
                        <a:t>429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a:rPr>
                        <a:t>112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51526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7786250"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MEAP Growth Charts (Reading)</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455952839"/>
              </p:ext>
            </p:extLst>
          </p:nvPr>
        </p:nvGraphicFramePr>
        <p:xfrm>
          <a:off x="1187586" y="1219200"/>
          <a:ext cx="7024255" cy="4045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09506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7786250"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MEAP Growth Charts (Math)</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87614642"/>
              </p:ext>
            </p:extLst>
          </p:nvPr>
        </p:nvGraphicFramePr>
        <p:xfrm>
          <a:off x="1187586" y="1128037"/>
          <a:ext cx="7714673" cy="4179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2405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Student Growth Percentiles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728519"/>
            <a:ext cx="7075055" cy="5201424"/>
          </a:xfrm>
          <a:prstGeom prst="rect">
            <a:avLst/>
          </a:prstGeom>
        </p:spPr>
        <p:txBody>
          <a:bodyPr wrap="square" numCol="2">
            <a:spAutoFit/>
          </a:bodyPr>
          <a:lstStyle/>
          <a:p>
            <a:r>
              <a:rPr lang="en-US" sz="2200" b="1" dirty="0" smtClean="0">
                <a:latin typeface="Microsoft Sans Serif" panose="020B0604020202020204" pitchFamily="34" charset="0"/>
                <a:cs typeface="Microsoft Sans Serif" panose="020B0604020202020204" pitchFamily="34" charset="0"/>
              </a:rPr>
              <a:t>Advantages</a:t>
            </a:r>
          </a:p>
          <a:p>
            <a:endParaRPr lang="en-US" sz="1400" b="1" dirty="0" smtClean="0">
              <a:latin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n-US" dirty="0" smtClean="0">
                <a:latin typeface="Microsoft Sans Serif" panose="020B0604020202020204" pitchFamily="34" charset="0"/>
                <a:cs typeface="Microsoft Sans Serif" panose="020B0604020202020204" pitchFamily="34" charset="0"/>
              </a:rPr>
              <a:t>Based on “reality”</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Conceptually familiar</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Growth is independent of status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Some 20 states are using student growth percentiles in some form</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Can be used to project growth</a:t>
            </a: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000" dirty="0" smtClean="0">
              <a:latin typeface="Microsoft Sans Serif" panose="020B0604020202020204" pitchFamily="34" charset="0"/>
              <a:cs typeface="Microsoft Sans Serif" panose="020B0604020202020204" pitchFamily="34" charset="0"/>
            </a:endParaRPr>
          </a:p>
          <a:p>
            <a:r>
              <a:rPr lang="en-US" sz="2200" b="1" dirty="0" smtClean="0">
                <a:latin typeface="Microsoft Sans Serif" panose="020B0604020202020204" pitchFamily="34" charset="0"/>
                <a:cs typeface="Microsoft Sans Serif" panose="020B0604020202020204" pitchFamily="34" charset="0"/>
              </a:rPr>
              <a:t>Disadvantages</a:t>
            </a:r>
          </a:p>
          <a:p>
            <a:endParaRPr lang="en-US" sz="1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Requires LARGE data sets</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Complex mathematics</a:t>
            </a:r>
          </a:p>
          <a:p>
            <a:pPr marL="800100" lvl="1" indent="-342900">
              <a:buFont typeface="Microsoft Sans Serif" panose="020B0604020202020204" pitchFamily="34" charset="0"/>
              <a:buChar char="‒"/>
            </a:pPr>
            <a:r>
              <a:rPr lang="en-US" dirty="0" smtClean="0">
                <a:latin typeface="Microsoft Sans Serif" panose="020B0604020202020204" pitchFamily="34" charset="0"/>
                <a:cs typeface="Microsoft Sans Serif" panose="020B0604020202020204" pitchFamily="34" charset="0"/>
              </a:rPr>
              <a:t>Sparse N techniques</a:t>
            </a:r>
          </a:p>
          <a:p>
            <a:pPr marL="800100" lvl="1" indent="-342900">
              <a:buFont typeface="Microsoft Sans Serif" panose="020B0604020202020204" pitchFamily="34" charset="0"/>
              <a:buChar char="‒"/>
            </a:pPr>
            <a:r>
              <a:rPr lang="en-US" dirty="0" smtClean="0">
                <a:latin typeface="Microsoft Sans Serif" panose="020B0604020202020204" pitchFamily="34" charset="0"/>
                <a:cs typeface="Microsoft Sans Serif" panose="020B0604020202020204" pitchFamily="34" charset="0"/>
              </a:rPr>
              <a:t>Quantile Regression</a:t>
            </a:r>
          </a:p>
          <a:p>
            <a:pPr marL="800100" lvl="1" indent="-342900">
              <a:buFont typeface="Microsoft Sans Serif" panose="020B0604020202020204" pitchFamily="34" charset="0"/>
              <a:buChar char="‒"/>
            </a:pPr>
            <a:r>
              <a:rPr lang="en-US" dirty="0" smtClean="0">
                <a:latin typeface="Microsoft Sans Serif" panose="020B0604020202020204" pitchFamily="34" charset="0"/>
                <a:cs typeface="Microsoft Sans Serif" panose="020B0604020202020204" pitchFamily="34" charset="0"/>
              </a:rPr>
              <a:t>Transparent?</a:t>
            </a:r>
          </a:p>
          <a:p>
            <a:pPr marL="342900" indent="-342900">
              <a:buFont typeface="Arial" panose="020B0604020202020204" pitchFamily="34" charset="0"/>
              <a:buChar char="•"/>
            </a:pPr>
            <a:r>
              <a:rPr lang="en-US" sz="2000" dirty="0" smtClean="0">
                <a:latin typeface="Microsoft Sans Serif" panose="020B0604020202020204" pitchFamily="34" charset="0"/>
                <a:cs typeface="Microsoft Sans Serif" panose="020B0604020202020204" pitchFamily="34" charset="0"/>
              </a:rPr>
              <a:t>How does it fit in with a “criterion referenced” system?</a:t>
            </a:r>
          </a:p>
          <a:p>
            <a:endParaRPr lang="en-US" sz="2600" dirty="0">
              <a:latin typeface="Microsoft Sans Serif" panose="020B0604020202020204" pitchFamily="34" charset="0"/>
              <a:cs typeface="Microsoft Sans Serif" panose="020B0604020202020204" pitchFamily="34" charset="0"/>
            </a:endParaRPr>
          </a:p>
          <a:p>
            <a:endParaRPr lang="en-US" sz="2600" dirty="0" smtClean="0">
              <a:latin typeface="Microsoft Sans Serif" panose="020B0604020202020204" pitchFamily="34" charset="0"/>
              <a:cs typeface="Microsoft Sans Serif" panose="020B0604020202020204" pitchFamily="34" charset="0"/>
            </a:endParaRPr>
          </a:p>
        </p:txBody>
      </p:sp>
      <p:sp>
        <p:nvSpPr>
          <p:cNvPr id="3" name="TextBox 2"/>
          <p:cNvSpPr txBox="1"/>
          <p:nvPr/>
        </p:nvSpPr>
        <p:spPr>
          <a:xfrm>
            <a:off x="1514763" y="1212835"/>
            <a:ext cx="6317673" cy="400110"/>
          </a:xfrm>
          <a:prstGeom prst="rect">
            <a:avLst/>
          </a:prstGeom>
          <a:noFill/>
        </p:spPr>
        <p:txBody>
          <a:bodyPr wrap="square" rtlCol="0">
            <a:spAutoFit/>
          </a:bodyPr>
          <a:lstStyle/>
          <a:p>
            <a:r>
              <a:rPr lang="en-US" sz="1000" dirty="0" err="1" smtClean="0">
                <a:latin typeface="Microsoft Sans Serif" panose="020B0604020202020204" pitchFamily="34" charset="0"/>
                <a:cs typeface="Microsoft Sans Serif" panose="020B0604020202020204" pitchFamily="34" charset="0"/>
              </a:rPr>
              <a:t>Betebenner</a:t>
            </a:r>
            <a:r>
              <a:rPr lang="en-US" sz="1000" dirty="0" smtClean="0">
                <a:latin typeface="Microsoft Sans Serif" panose="020B0604020202020204" pitchFamily="34" charset="0"/>
                <a:cs typeface="Microsoft Sans Serif" panose="020B0604020202020204" pitchFamily="34" charset="0"/>
              </a:rPr>
              <a:t>, D. (2009). Norm- and criterion reference student growth. Educational Measurement: Issues and Practice. 28(4). Pp 42-51.</a:t>
            </a:r>
            <a:endParaRPr lang="en-US" sz="10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82117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Many Thanks!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536873" cy="2492990"/>
          </a:xfrm>
          <a:prstGeom prst="rect">
            <a:avLst/>
          </a:prstGeom>
        </p:spPr>
        <p:txBody>
          <a:bodyPr wrap="square">
            <a:spAutoFit/>
          </a:bodyPr>
          <a:lstStyle/>
          <a:p>
            <a:r>
              <a:rPr lang="en-US" sz="2600" dirty="0" smtClean="0">
                <a:latin typeface="Microsoft Sans Serif" panose="020B0604020202020204" pitchFamily="34" charset="0"/>
                <a:cs typeface="Microsoft Sans Serif" panose="020B0604020202020204" pitchFamily="34" charset="0"/>
              </a:rPr>
              <a:t>Jim </a:t>
            </a:r>
            <a:r>
              <a:rPr lang="en-US" sz="2600" dirty="0" err="1" smtClean="0">
                <a:latin typeface="Microsoft Sans Serif" panose="020B0604020202020204" pitchFamily="34" charset="0"/>
                <a:cs typeface="Microsoft Sans Serif" panose="020B0604020202020204" pitchFamily="34" charset="0"/>
              </a:rPr>
              <a:t>Gullen</a:t>
            </a:r>
            <a:endParaRPr lang="en-US" sz="2600" dirty="0" smtClean="0">
              <a:latin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600" dirty="0">
                <a:latin typeface="Microsoft Sans Serif" panose="020B0604020202020204" pitchFamily="34" charset="0"/>
                <a:cs typeface="Microsoft Sans Serif" panose="020B0604020202020204" pitchFamily="34" charset="0"/>
              </a:rPr>
              <a:t>j</a:t>
            </a:r>
            <a:r>
              <a:rPr lang="en-US" sz="2600" dirty="0" smtClean="0">
                <a:latin typeface="Microsoft Sans Serif" panose="020B0604020202020204" pitchFamily="34" charset="0"/>
                <a:cs typeface="Microsoft Sans Serif" panose="020B0604020202020204" pitchFamily="34" charset="0"/>
              </a:rPr>
              <a:t>ames.gullen@Oakland.k12.mi.us</a:t>
            </a:r>
          </a:p>
          <a:p>
            <a:pPr marL="457200" indent="-457200">
              <a:buFont typeface="Arial" panose="020B0604020202020204" pitchFamily="34" charset="0"/>
              <a:buChar char="•"/>
            </a:pPr>
            <a:endParaRPr lang="en-US" sz="2600" dirty="0">
              <a:latin typeface="Microsoft Sans Serif" panose="020B0604020202020204" pitchFamily="34" charset="0"/>
              <a:cs typeface="Microsoft Sans Serif" panose="020B0604020202020204" pitchFamily="34" charset="0"/>
            </a:endParaRPr>
          </a:p>
          <a:p>
            <a:endParaRPr lang="en-US" sz="2600" dirty="0">
              <a:latin typeface="Microsoft Sans Serif" panose="020B0604020202020204" pitchFamily="34" charset="0"/>
              <a:cs typeface="Microsoft Sans Serif" panose="020B0604020202020204" pitchFamily="34" charset="0"/>
            </a:endParaRPr>
          </a:p>
          <a:p>
            <a:r>
              <a:rPr lang="en-US" sz="2600" dirty="0" smtClean="0">
                <a:latin typeface="Microsoft Sans Serif" panose="020B0604020202020204" pitchFamily="34" charset="0"/>
                <a:cs typeface="Microsoft Sans Serif" panose="020B0604020202020204" pitchFamily="34" charset="0"/>
              </a:rPr>
              <a:t>Ed </a:t>
            </a:r>
            <a:r>
              <a:rPr lang="en-US" sz="2600" dirty="0" err="1" smtClean="0">
                <a:latin typeface="Microsoft Sans Serif" panose="020B0604020202020204" pitchFamily="34" charset="0"/>
                <a:cs typeface="Microsoft Sans Serif" panose="020B0604020202020204" pitchFamily="34" charset="0"/>
              </a:rPr>
              <a:t>Roeber</a:t>
            </a:r>
            <a:endParaRPr lang="en-US" sz="2600" dirty="0" smtClean="0">
              <a:latin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roeber@msu.edu</a:t>
            </a:r>
          </a:p>
        </p:txBody>
      </p:sp>
    </p:spTree>
    <p:extLst>
      <p:ext uri="{BB962C8B-B14F-4D97-AF65-F5344CB8AC3E}">
        <p14:creationId xmlns:p14="http://schemas.microsoft.com/office/powerpoint/2010/main" val="198812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What is the purpose of the system?</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102764" cy="3908762"/>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Is the purpose simply to identify (and dismiss) low-performing educators?</a:t>
            </a:r>
            <a:endParaRPr lang="en-US" sz="2600" dirty="0">
              <a:latin typeface="Microsoft Sans Serif" panose="020B0604020202020204" pitchFamily="34" charset="0"/>
              <a:cs typeface="Microsoft Sans Serif" panose="020B0604020202020204" pitchFamily="34" charset="0"/>
            </a:endParaRPr>
          </a:p>
          <a:p>
            <a:pPr marL="800100" lvl="1" indent="-342900">
              <a:buFont typeface="Calibri" panose="020F0502020204030204" pitchFamily="34" charset="0"/>
              <a:buChar char="‒"/>
            </a:pPr>
            <a:r>
              <a:rPr lang="en-US" sz="2200" dirty="0" smtClean="0">
                <a:latin typeface="Microsoft Sans Serif" panose="020B0604020202020204" pitchFamily="34" charset="0"/>
                <a:cs typeface="Microsoft Sans Serif" panose="020B0604020202020204" pitchFamily="34" charset="0"/>
              </a:rPr>
              <a:t>Shouldn’t the system really be about promoting universal professional development for educators?</a:t>
            </a:r>
            <a:endParaRPr lang="en-US" sz="2200" dirty="0">
              <a:latin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If the purpose is to promote improvement, how will the system provide feedback to educators?</a:t>
            </a:r>
            <a:endParaRPr lang="en-US" sz="2600" dirty="0">
              <a:latin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What opportunities will be made available for professional growth?</a:t>
            </a:r>
            <a:endParaRPr lang="en-US" sz="26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2466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Designing the system</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2708434"/>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How will all of the elements of the system be combined into the overall outcome?</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What will be the nature of the evaluation?</a:t>
            </a:r>
            <a:endParaRPr lang="en-US" sz="2600" dirty="0">
              <a:latin typeface="Microsoft Sans Serif" panose="020B0604020202020204" pitchFamily="34" charset="0"/>
              <a:cs typeface="Microsoft Sans Serif" panose="020B0604020202020204" pitchFamily="34" charset="0"/>
            </a:endParaRPr>
          </a:p>
          <a:p>
            <a:pPr marL="800100" lvl="1" indent="-342900">
              <a:buFont typeface="Calibri" panose="020F0502020204030204" pitchFamily="34" charset="0"/>
              <a:buChar char="‒"/>
            </a:pPr>
            <a:r>
              <a:rPr lang="en-US" sz="2200" dirty="0" smtClean="0">
                <a:latin typeface="Microsoft Sans Serif" panose="020B0604020202020204" pitchFamily="34" charset="0"/>
                <a:cs typeface="Microsoft Sans Serif" panose="020B0604020202020204" pitchFamily="34" charset="0"/>
              </a:rPr>
              <a:t>Looking at educator “status”</a:t>
            </a:r>
          </a:p>
          <a:p>
            <a:pPr marL="800100" lvl="1" indent="-342900">
              <a:buFont typeface="Calibri" panose="020F0502020204030204" pitchFamily="34" charset="0"/>
              <a:buChar char="‒"/>
            </a:pPr>
            <a:r>
              <a:rPr lang="en-US" sz="2200" dirty="0" smtClean="0">
                <a:latin typeface="Microsoft Sans Serif" panose="020B0604020202020204" pitchFamily="34" charset="0"/>
                <a:cs typeface="Microsoft Sans Serif" panose="020B0604020202020204" pitchFamily="34" charset="0"/>
              </a:rPr>
              <a:t>Looking at educator “progress” or “growth”</a:t>
            </a:r>
            <a:endParaRPr lang="en-US" sz="2200" dirty="0">
              <a:latin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Who controls the evaluation?</a:t>
            </a:r>
          </a:p>
          <a:p>
            <a:pPr marL="914400" lvl="1" indent="-457200">
              <a:buFont typeface="Microsoft Sans Serif" panose="020B0604020202020204" pitchFamily="34" charset="0"/>
              <a:buChar char="‒"/>
            </a:pPr>
            <a:r>
              <a:rPr lang="en-US" sz="2200" dirty="0" smtClean="0">
                <a:latin typeface="Microsoft Sans Serif" panose="020B0604020202020204" pitchFamily="34" charset="0"/>
                <a:cs typeface="Microsoft Sans Serif" panose="020B0604020202020204" pitchFamily="34" charset="0"/>
              </a:rPr>
              <a:t>Supervisor? Employee? Both?</a:t>
            </a:r>
          </a:p>
        </p:txBody>
      </p:sp>
    </p:spTree>
    <p:extLst>
      <p:ext uri="{BB962C8B-B14F-4D97-AF65-F5344CB8AC3E}">
        <p14:creationId xmlns:p14="http://schemas.microsoft.com/office/powerpoint/2010/main" val="314408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The Inspection Model</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2492990"/>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Supervisor-centered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Classroom Observation</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Principal/supervisor ratings</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“360 Degree” evaluations</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Parent/student surveys</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Standard achievement test data</a:t>
            </a:r>
          </a:p>
        </p:txBody>
      </p:sp>
    </p:spTree>
    <p:extLst>
      <p:ext uri="{BB962C8B-B14F-4D97-AF65-F5344CB8AC3E}">
        <p14:creationId xmlns:p14="http://schemas.microsoft.com/office/powerpoint/2010/main" val="351187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The Demonstration Model</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2092881"/>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Educator-centered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Instructional Artifacts</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Teacher self-reports</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Individual achievement test data</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Portfolios</a:t>
            </a:r>
          </a:p>
        </p:txBody>
      </p:sp>
    </p:spTree>
    <p:extLst>
      <p:ext uri="{BB962C8B-B14F-4D97-AF65-F5344CB8AC3E}">
        <p14:creationId xmlns:p14="http://schemas.microsoft.com/office/powerpoint/2010/main" val="311089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2133" y="4948052"/>
            <a:ext cx="1339349" cy="450589"/>
          </a:xfrm>
          <a:prstGeom prst="rect">
            <a:avLst/>
          </a:prstGeom>
        </p:spPr>
      </p:pic>
      <p:sp>
        <p:nvSpPr>
          <p:cNvPr id="5" name="Rectangle 4"/>
          <p:cNvSpPr/>
          <p:nvPr/>
        </p:nvSpPr>
        <p:spPr>
          <a:xfrm>
            <a:off x="0" y="0"/>
            <a:ext cx="1187586" cy="5715000"/>
          </a:xfrm>
          <a:prstGeom prst="rect">
            <a:avLst/>
          </a:prstGeom>
          <a:solidFill>
            <a:srgbClr val="00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0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57750" y="513401"/>
            <a:ext cx="5800431" cy="523220"/>
          </a:xfrm>
          <a:prstGeom prst="rect">
            <a:avLst/>
          </a:prstGeom>
          <a:noFill/>
        </p:spPr>
        <p:txBody>
          <a:bodyPr wrap="square" rtlCol="0">
            <a:spAutoFit/>
          </a:bodyPr>
          <a:lstStyle/>
          <a:p>
            <a:r>
              <a:rPr lang="en-US" sz="2800" b="1" dirty="0" smtClean="0">
                <a:solidFill>
                  <a:srgbClr val="0065CD"/>
                </a:solidFill>
                <a:latin typeface="Microsoft Sans Serif" panose="020B0604020202020204" pitchFamily="34" charset="0"/>
                <a:cs typeface="Microsoft Sans Serif" panose="020B0604020202020204" pitchFamily="34" charset="0"/>
              </a:rPr>
              <a:t>Non-Achievement Measures</a:t>
            </a:r>
            <a:endParaRPr lang="en-US" sz="2800" b="1" dirty="0">
              <a:solidFill>
                <a:srgbClr val="0065CD"/>
              </a:solidFill>
              <a:latin typeface="Microsoft Sans Serif" panose="020B0604020202020204" pitchFamily="34" charset="0"/>
              <a:cs typeface="Microsoft Sans Serif" panose="020B0604020202020204" pitchFamily="34" charset="0"/>
            </a:endParaRPr>
          </a:p>
        </p:txBody>
      </p:sp>
      <p:sp>
        <p:nvSpPr>
          <p:cNvPr id="2" name="Rectangle 1"/>
          <p:cNvSpPr/>
          <p:nvPr/>
        </p:nvSpPr>
        <p:spPr>
          <a:xfrm>
            <a:off x="1440872" y="1287840"/>
            <a:ext cx="7075055" cy="2492990"/>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Should they be included?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If they are, which ones should be used?</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What aspects of “good teaching” or “good leadership” do they capture?</a:t>
            </a:r>
          </a:p>
          <a:p>
            <a:pPr marL="457200" indent="-457200">
              <a:buFont typeface="Arial" panose="020B0604020202020204" pitchFamily="34" charset="0"/>
              <a:buChar char="•"/>
            </a:pPr>
            <a:r>
              <a:rPr lang="en-US" sz="2600" dirty="0" smtClean="0">
                <a:latin typeface="Microsoft Sans Serif" panose="020B0604020202020204" pitchFamily="34" charset="0"/>
                <a:cs typeface="Microsoft Sans Serif" panose="020B0604020202020204" pitchFamily="34" charset="0"/>
              </a:rPr>
              <a:t>Do we look at them in a norm-referenced or a standards-based way?</a:t>
            </a:r>
          </a:p>
        </p:txBody>
      </p:sp>
    </p:spTree>
    <p:extLst>
      <p:ext uri="{BB962C8B-B14F-4D97-AF65-F5344CB8AC3E}">
        <p14:creationId xmlns:p14="http://schemas.microsoft.com/office/powerpoint/2010/main" val="3931005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175</TotalTime>
  <Words>2296</Words>
  <Application>Microsoft Macintosh PowerPoint</Application>
  <PresentationFormat>On-screen Show (16:10)</PresentationFormat>
  <Paragraphs>366</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dc:creator>
  <cp:lastModifiedBy>Molly Brzewski</cp:lastModifiedBy>
  <cp:revision>20</cp:revision>
  <dcterms:created xsi:type="dcterms:W3CDTF">2015-05-01T00:37:50Z</dcterms:created>
  <dcterms:modified xsi:type="dcterms:W3CDTF">2015-05-30T22:03:46Z</dcterms:modified>
</cp:coreProperties>
</file>